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300" r:id="rId7"/>
    <p:sldId id="303" r:id="rId8"/>
    <p:sldId id="299" r:id="rId9"/>
    <p:sldId id="302" r:id="rId10"/>
    <p:sldId id="297" r:id="rId11"/>
    <p:sldId id="295" r:id="rId12"/>
    <p:sldId id="305" r:id="rId13"/>
    <p:sldId id="306" r:id="rId14"/>
    <p:sldId id="304"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4186" autoAdjust="0"/>
  </p:normalViewPr>
  <p:slideViewPr>
    <p:cSldViewPr snapToGrid="0">
      <p:cViewPr varScale="1">
        <p:scale>
          <a:sx n="108" d="100"/>
          <a:sy n="108" d="100"/>
        </p:scale>
        <p:origin x="9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2804-AC30-4BAA-814F-B3C7399BD64D}" type="datetimeFigureOut">
              <a:rPr lang="en-GB" smtClean="0"/>
              <a:t>08/10/2020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BE0C1-64C9-4CE2-92BA-B766284FC770}" type="slidenum">
              <a:rPr lang="en-GB" smtClean="0"/>
              <a:t>‹#›</a:t>
            </a:fld>
            <a:endParaRPr lang="en-GB"/>
          </a:p>
        </p:txBody>
      </p:sp>
    </p:spTree>
    <p:extLst>
      <p:ext uri="{BB962C8B-B14F-4D97-AF65-F5344CB8AC3E}">
        <p14:creationId xmlns:p14="http://schemas.microsoft.com/office/powerpoint/2010/main" val="410015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2</a:t>
            </a:fld>
            <a:endParaRPr lang="en-GB"/>
          </a:p>
        </p:txBody>
      </p:sp>
    </p:spTree>
    <p:extLst>
      <p:ext uri="{BB962C8B-B14F-4D97-AF65-F5344CB8AC3E}">
        <p14:creationId xmlns:p14="http://schemas.microsoft.com/office/powerpoint/2010/main" val="3957364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11</a:t>
            </a:fld>
            <a:endParaRPr lang="en-GB"/>
          </a:p>
        </p:txBody>
      </p:sp>
    </p:spTree>
    <p:extLst>
      <p:ext uri="{BB962C8B-B14F-4D97-AF65-F5344CB8AC3E}">
        <p14:creationId xmlns:p14="http://schemas.microsoft.com/office/powerpoint/2010/main" val="2043708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12</a:t>
            </a:fld>
            <a:endParaRPr lang="en-GB"/>
          </a:p>
        </p:txBody>
      </p:sp>
    </p:spTree>
    <p:extLst>
      <p:ext uri="{BB962C8B-B14F-4D97-AF65-F5344CB8AC3E}">
        <p14:creationId xmlns:p14="http://schemas.microsoft.com/office/powerpoint/2010/main" val="317352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3</a:t>
            </a:fld>
            <a:endParaRPr lang="en-GB"/>
          </a:p>
        </p:txBody>
      </p:sp>
    </p:spTree>
    <p:extLst>
      <p:ext uri="{BB962C8B-B14F-4D97-AF65-F5344CB8AC3E}">
        <p14:creationId xmlns:p14="http://schemas.microsoft.com/office/powerpoint/2010/main" val="233012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4</a:t>
            </a:fld>
            <a:endParaRPr lang="en-GB"/>
          </a:p>
        </p:txBody>
      </p:sp>
    </p:spTree>
    <p:extLst>
      <p:ext uri="{BB962C8B-B14F-4D97-AF65-F5344CB8AC3E}">
        <p14:creationId xmlns:p14="http://schemas.microsoft.com/office/powerpoint/2010/main" val="3600859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5</a:t>
            </a:fld>
            <a:endParaRPr lang="en-GB"/>
          </a:p>
        </p:txBody>
      </p:sp>
    </p:spTree>
    <p:extLst>
      <p:ext uri="{BB962C8B-B14F-4D97-AF65-F5344CB8AC3E}">
        <p14:creationId xmlns:p14="http://schemas.microsoft.com/office/powerpoint/2010/main" val="206364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BE0C1-64C9-4CE2-92BA-B766284FC770}" type="slidenum">
              <a:rPr lang="en-GB" smtClean="0"/>
              <a:t>6</a:t>
            </a:fld>
            <a:endParaRPr lang="en-GB"/>
          </a:p>
        </p:txBody>
      </p:sp>
    </p:spTree>
    <p:extLst>
      <p:ext uri="{BB962C8B-B14F-4D97-AF65-F5344CB8AC3E}">
        <p14:creationId xmlns:p14="http://schemas.microsoft.com/office/powerpoint/2010/main" val="804100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7</a:t>
            </a:fld>
            <a:endParaRPr lang="en-GB"/>
          </a:p>
        </p:txBody>
      </p:sp>
    </p:spTree>
    <p:extLst>
      <p:ext uri="{BB962C8B-B14F-4D97-AF65-F5344CB8AC3E}">
        <p14:creationId xmlns:p14="http://schemas.microsoft.com/office/powerpoint/2010/main" val="692737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8</a:t>
            </a:fld>
            <a:endParaRPr lang="en-GB"/>
          </a:p>
        </p:txBody>
      </p:sp>
    </p:spTree>
    <p:extLst>
      <p:ext uri="{BB962C8B-B14F-4D97-AF65-F5344CB8AC3E}">
        <p14:creationId xmlns:p14="http://schemas.microsoft.com/office/powerpoint/2010/main" val="399352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9</a:t>
            </a:fld>
            <a:endParaRPr lang="en-GB"/>
          </a:p>
        </p:txBody>
      </p:sp>
    </p:spTree>
    <p:extLst>
      <p:ext uri="{BB962C8B-B14F-4D97-AF65-F5344CB8AC3E}">
        <p14:creationId xmlns:p14="http://schemas.microsoft.com/office/powerpoint/2010/main" val="2436659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10</a:t>
            </a:fld>
            <a:endParaRPr lang="en-GB"/>
          </a:p>
        </p:txBody>
      </p:sp>
    </p:spTree>
    <p:extLst>
      <p:ext uri="{BB962C8B-B14F-4D97-AF65-F5344CB8AC3E}">
        <p14:creationId xmlns:p14="http://schemas.microsoft.com/office/powerpoint/2010/main" val="138112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3325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6148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82275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26431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3A48FC-F5B6-409F-BA16-DE4F33FEE440}"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732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3A48FC-F5B6-409F-BA16-DE4F33FEE440}"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99836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3A48FC-F5B6-409F-BA16-DE4F33FEE440}"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92701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3A48FC-F5B6-409F-BA16-DE4F33FEE440}"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01790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A48FC-F5B6-409F-BA16-DE4F33FEE440}"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407834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27433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89085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48FC-F5B6-409F-BA16-DE4F33FEE440}" type="datetimeFigureOut">
              <a:rPr lang="en-GB" smtClean="0"/>
              <a:t>08/10/2020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EEE3F-F157-4454-BD2F-197942451479}" type="slidenum">
              <a:rPr lang="en-GB" smtClean="0"/>
              <a:t>‹#›</a:t>
            </a:fld>
            <a:endParaRPr lang="en-GB"/>
          </a:p>
        </p:txBody>
      </p:sp>
    </p:spTree>
    <p:extLst>
      <p:ext uri="{BB962C8B-B14F-4D97-AF65-F5344CB8AC3E}">
        <p14:creationId xmlns:p14="http://schemas.microsoft.com/office/powerpoint/2010/main" val="39092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gov.uk/government/collections/kickstart-scheme" TargetMode="External"/><Relationship Id="rId4" Type="http://schemas.openxmlformats.org/officeDocument/2006/relationships/hyperlink" Target="https://www.gov.uk/guidance/check-if-you-can-apply-for-a-grant-as-a-representative-of-a-group-of-employers-through-the-kickstart-sche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gov.uk/create-coronavirus-qr-poste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361267"/>
            <a:ext cx="12192000" cy="34967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70937" y="3721100"/>
            <a:ext cx="11192990" cy="732897"/>
          </a:xfrm>
        </p:spPr>
        <p:txBody>
          <a:bodyPr>
            <a:normAutofit fontScale="90000"/>
          </a:bodyPr>
          <a:lstStyle/>
          <a:p>
            <a:pPr algn="l"/>
            <a:r>
              <a:rPr lang="en-US" dirty="0" smtClean="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rPr>
              <a:t>Thursday Thoughts</a:t>
            </a:r>
            <a:endParaRPr lang="en-GB" dirty="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p:cNvSpPr>
            <a:spLocks noGrp="1"/>
          </p:cNvSpPr>
          <p:nvPr>
            <p:ph type="subTitle" idx="1"/>
          </p:nvPr>
        </p:nvSpPr>
        <p:spPr>
          <a:xfrm>
            <a:off x="370937" y="4745038"/>
            <a:ext cx="9144000" cy="1716722"/>
          </a:xfrm>
        </p:spPr>
        <p:txBody>
          <a:bodyPr>
            <a:normAutofit/>
          </a:bodyPr>
          <a:lstStyle/>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24</a:t>
            </a:r>
            <a:r>
              <a:rPr lang="en-US" baseline="30000"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 September 2020</a:t>
            </a:r>
          </a:p>
          <a:p>
            <a:pPr algn="l"/>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Welcome to the Meeting </a:t>
            </a:r>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937" y="171374"/>
            <a:ext cx="3951201" cy="2793653"/>
          </a:xfrm>
          <a:prstGeom prst="rect">
            <a:avLst/>
          </a:prstGeom>
        </p:spPr>
      </p:pic>
      <p:cxnSp>
        <p:nvCxnSpPr>
          <p:cNvPr id="7" name="Straight Connector 6"/>
          <p:cNvCxnSpPr/>
          <p:nvPr/>
        </p:nvCxnSpPr>
        <p:spPr>
          <a:xfrm>
            <a:off x="0" y="336126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95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Todays Announcements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190261" y="265653"/>
            <a:ext cx="7767960" cy="369332"/>
          </a:xfrm>
          <a:prstGeom prst="rect">
            <a:avLst/>
          </a:prstGeom>
        </p:spPr>
        <p:txBody>
          <a:bodyPr wrap="square">
            <a:spAutoFit/>
          </a:bodyPr>
          <a:lstStyle/>
          <a:p>
            <a:r>
              <a:rPr lang="en-GB" dirty="0"/>
              <a:t>https://www.cvsce.org.uk/maintaining-records-test-and-trace-legal-requirement</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8263" y="2287307"/>
            <a:ext cx="7319958" cy="4058823"/>
          </a:xfrm>
          <a:prstGeom prst="rect">
            <a:avLst/>
          </a:prstGeom>
        </p:spPr>
      </p:pic>
      <p:sp>
        <p:nvSpPr>
          <p:cNvPr id="5" name="TextBox 4"/>
          <p:cNvSpPr txBox="1"/>
          <p:nvPr/>
        </p:nvSpPr>
        <p:spPr>
          <a:xfrm>
            <a:off x="307703" y="2355097"/>
            <a:ext cx="4211031" cy="3970318"/>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New Job Support Scheme.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This will top up employees wages if you have to reduce their hours.</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You can access this even if you didn’t access the furlough Scheme</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Self employed support scheme will continue</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Furlough Scheme will not be extended</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Extended terms to the Loan schemes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6957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Future Meetings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646331"/>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pic>
        <p:nvPicPr>
          <p:cNvPr id="10" name="Picture 9"/>
          <p:cNvPicPr/>
          <p:nvPr/>
        </p:nvPicPr>
        <p:blipFill rotWithShape="1">
          <a:blip r:embed="rId5">
            <a:extLst>
              <a:ext uri="{28A0092B-C50C-407E-A947-70E740481C1C}">
                <a14:useLocalDpi xmlns:a14="http://schemas.microsoft.com/office/drawing/2010/main" val="0"/>
              </a:ext>
            </a:extLst>
          </a:blip>
          <a:srcRect l="21407" r="20786"/>
          <a:stretch/>
        </p:blipFill>
        <p:spPr bwMode="auto">
          <a:xfrm>
            <a:off x="6891541" y="1588047"/>
            <a:ext cx="5067300" cy="4888865"/>
          </a:xfrm>
          <a:prstGeom prst="rect">
            <a:avLst/>
          </a:prstGeom>
          <a:ln>
            <a:noFill/>
          </a:ln>
          <a:extLst>
            <a:ext uri="{53640926-AAD7-44D8-BBD7-CCE9431645EC}">
              <a14:shadowObscured xmlns:a14="http://schemas.microsoft.com/office/drawing/2010/main"/>
            </a:ext>
          </a:extLst>
        </p:spPr>
      </p:pic>
      <p:sp>
        <p:nvSpPr>
          <p:cNvPr id="4" name="Rectangle 3"/>
          <p:cNvSpPr/>
          <p:nvPr/>
        </p:nvSpPr>
        <p:spPr>
          <a:xfrm>
            <a:off x="307703" y="2195727"/>
            <a:ext cx="6149569" cy="4247317"/>
          </a:xfrm>
          <a:prstGeom prst="rect">
            <a:avLst/>
          </a:prstGeom>
        </p:spPr>
        <p:txBody>
          <a:bodyPr wrap="square">
            <a:spAutoFit/>
          </a:bodyPr>
          <a:lstStyle/>
          <a:p>
            <a:r>
              <a:rPr lang="en-GB" dirty="0" smtClean="0"/>
              <a:t>Move towards the Voluntary and Community Sector Collective Meetings</a:t>
            </a:r>
          </a:p>
          <a:p>
            <a:endParaRPr lang="en-US" dirty="0"/>
          </a:p>
          <a:p>
            <a:r>
              <a:rPr lang="en-US" dirty="0" smtClean="0"/>
              <a:t>Will take place every 2 weeks – Review at the end of the year</a:t>
            </a:r>
          </a:p>
          <a:p>
            <a:endParaRPr lang="en-US" dirty="0"/>
          </a:p>
          <a:p>
            <a:r>
              <a:rPr lang="en-US" dirty="0" smtClean="0"/>
              <a:t>Will have 2 focus conversations</a:t>
            </a:r>
          </a:p>
          <a:p>
            <a:pPr marL="285750" indent="-285750">
              <a:buFont typeface="Arial" panose="020B0604020202020204" pitchFamily="34" charset="0"/>
              <a:buChar char="•"/>
            </a:pPr>
            <a:r>
              <a:rPr lang="en-US" dirty="0"/>
              <a:t>How we can respond to COVID and other emergencies together - sharing knowledge and experience and working together as a </a:t>
            </a:r>
            <a:r>
              <a:rPr lang="en-US" dirty="0" smtClean="0"/>
              <a:t>sector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How can we work together to address inequalities in Cheshire East and ensure that our services are accessible to and understand the needs of those that face the biggest inequalities. </a:t>
            </a:r>
          </a:p>
          <a:p>
            <a:endParaRPr lang="en-GB" dirty="0"/>
          </a:p>
        </p:txBody>
      </p:sp>
    </p:spTree>
    <p:extLst>
      <p:ext uri="{BB962C8B-B14F-4D97-AF65-F5344CB8AC3E}">
        <p14:creationId xmlns:p14="http://schemas.microsoft.com/office/powerpoint/2010/main" val="3101984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Open Discussion</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646331"/>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45583" y="157715"/>
            <a:ext cx="2598692" cy="731304"/>
          </a:xfrm>
          <a:prstGeom prst="rect">
            <a:avLst/>
          </a:prstGeom>
        </p:spPr>
      </p:pic>
    </p:spTree>
    <p:extLst>
      <p:ext uri="{BB962C8B-B14F-4D97-AF65-F5344CB8AC3E}">
        <p14:creationId xmlns:p14="http://schemas.microsoft.com/office/powerpoint/2010/main" val="3010651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Welcome – Overview of the Session</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257175" y="2290233"/>
            <a:ext cx="11668125" cy="4405842"/>
          </a:xfrm>
        </p:spPr>
        <p:txBody>
          <a:bodyPr>
            <a:normAutofit/>
          </a:bodyPr>
          <a:lstStyle/>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Please can you change your name – Name and Organisation</a:t>
            </a:r>
          </a:p>
          <a:p>
            <a:pPr marL="0" indent="0">
              <a:buNone/>
            </a:pPr>
            <a:endParaRPr lang="en-US" sz="2000" dirty="0" smtClean="0">
              <a:latin typeface="Arial" panose="020B0604020202020204" pitchFamily="34" charset="0"/>
              <a:ea typeface="Open Sans Light" panose="020B0306030504020204" pitchFamily="34" charset="0"/>
              <a:cs typeface="Arial" panose="020B0604020202020204" pitchFamily="34" charset="0"/>
            </a:endParaRPr>
          </a:p>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Quick intro – Name and organisation</a:t>
            </a:r>
          </a:p>
          <a:p>
            <a:pPr marL="0" indent="0">
              <a:buNone/>
            </a:pPr>
            <a:endParaRPr lang="en-US" sz="2000" dirty="0">
              <a:latin typeface="Arial" panose="020B0604020202020204" pitchFamily="34" charset="0"/>
              <a:ea typeface="Open Sans Light" panose="020B0306030504020204" pitchFamily="34" charset="0"/>
              <a:cs typeface="Arial" panose="020B0604020202020204" pitchFamily="34" charset="0"/>
            </a:endParaRPr>
          </a:p>
          <a:p>
            <a:r>
              <a:rPr lang="en-US" sz="2000" dirty="0" smtClean="0">
                <a:latin typeface="Arial" panose="020B0604020202020204" pitchFamily="34" charset="0"/>
                <a:ea typeface="Open Sans Light" panose="020B0306030504020204" pitchFamily="34" charset="0"/>
                <a:cs typeface="Arial" panose="020B0604020202020204" pitchFamily="34" charset="0"/>
              </a:rPr>
              <a:t>Kick start Scheme</a:t>
            </a:r>
          </a:p>
          <a:p>
            <a:r>
              <a:rPr lang="en-US" sz="2000" dirty="0" smtClean="0">
                <a:latin typeface="Arial" panose="020B0604020202020204" pitchFamily="34" charset="0"/>
                <a:ea typeface="Open Sans Light" panose="020B0306030504020204" pitchFamily="34" charset="0"/>
                <a:cs typeface="Arial" panose="020B0604020202020204" pitchFamily="34" charset="0"/>
              </a:rPr>
              <a:t>Update on social gatherings</a:t>
            </a:r>
          </a:p>
          <a:p>
            <a:r>
              <a:rPr lang="en-US" sz="2000" dirty="0" smtClean="0">
                <a:latin typeface="Arial" panose="020B0604020202020204" pitchFamily="34" charset="0"/>
                <a:ea typeface="Open Sans Light" panose="020B0306030504020204" pitchFamily="34" charset="0"/>
                <a:cs typeface="Arial" panose="020B0604020202020204" pitchFamily="34" charset="0"/>
              </a:rPr>
              <a:t>Test and Trace System</a:t>
            </a:r>
          </a:p>
          <a:p>
            <a:r>
              <a:rPr lang="en-US" sz="2000" dirty="0" smtClean="0">
                <a:latin typeface="Arial" panose="020B0604020202020204" pitchFamily="34" charset="0"/>
                <a:ea typeface="Open Sans Light" panose="020B0306030504020204" pitchFamily="34" charset="0"/>
                <a:cs typeface="Arial" panose="020B0604020202020204" pitchFamily="34" charset="0"/>
              </a:rPr>
              <a:t>New Announcement – Job Support Scheme</a:t>
            </a:r>
          </a:p>
          <a:p>
            <a:r>
              <a:rPr lang="en-US" sz="2000" dirty="0" smtClean="0">
                <a:latin typeface="Arial" panose="020B0604020202020204" pitchFamily="34" charset="0"/>
                <a:ea typeface="Open Sans Light" panose="020B0306030504020204" pitchFamily="34" charset="0"/>
                <a:cs typeface="Arial" panose="020B0604020202020204" pitchFamily="34" charset="0"/>
              </a:rPr>
              <a:t>CVS reminders</a:t>
            </a:r>
          </a:p>
          <a:p>
            <a:r>
              <a:rPr lang="en-US" sz="2000" dirty="0" smtClean="0">
                <a:latin typeface="Arial" panose="020B0604020202020204" pitchFamily="34" charset="0"/>
                <a:ea typeface="Open Sans Light" panose="020B0306030504020204" pitchFamily="34" charset="0"/>
                <a:cs typeface="Arial" panose="020B0604020202020204" pitchFamily="34" charset="0"/>
              </a:rPr>
              <a:t>Open discussion </a:t>
            </a:r>
          </a:p>
          <a:p>
            <a:pPr marL="0" indent="0">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000" dirty="0" smtClean="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65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66750" y="1296591"/>
            <a:ext cx="11382496" cy="867833"/>
          </a:xfrm>
        </p:spPr>
        <p:txBody>
          <a:bodyPr>
            <a:normAutofit/>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Kick Start Scheme </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431800" y="3873865"/>
            <a:ext cx="113165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endParaRPr lang="en-US" altLang="en-US" sz="2000" dirty="0" smtClean="0">
              <a:cs typeface="Arial" panose="020B0604020202020204" pitchFamily="34" charset="0"/>
            </a:endParaRPr>
          </a:p>
          <a:p>
            <a:pPr marL="0" lvl="0" indent="0">
              <a:lnSpc>
                <a:spcPct val="100000"/>
              </a:lnSpc>
              <a:buNone/>
            </a:pPr>
            <a:endParaRPr lang="en-US" altLang="en-US" sz="2000" dirty="0">
              <a:cs typeface="Arial" panose="020B0604020202020204" pitchFamily="34" charset="0"/>
            </a:endParaRPr>
          </a:p>
          <a:p>
            <a:pPr marL="0" lvl="0" indent="0">
              <a:lnSpc>
                <a:spcPct val="100000"/>
              </a:lnSpc>
              <a:buNone/>
            </a:pPr>
            <a:endParaRPr lang="en-GB" altLang="en-US" sz="20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431799" y="2287307"/>
            <a:ext cx="11218333" cy="3970318"/>
          </a:xfrm>
          <a:prstGeom prst="rect">
            <a:avLst/>
          </a:prstGeom>
        </p:spPr>
        <p:txBody>
          <a:bodyPr wrap="square">
            <a:spAutoFit/>
          </a:bodyPr>
          <a:lstStyle/>
          <a:p>
            <a:r>
              <a:rPr lang="en-US" dirty="0" err="1">
                <a:solidFill>
                  <a:srgbClr val="0B0C0C"/>
                </a:solidFill>
                <a:latin typeface="nta"/>
              </a:rPr>
              <a:t>Kickstart</a:t>
            </a:r>
            <a:r>
              <a:rPr lang="en-US" dirty="0">
                <a:solidFill>
                  <a:srgbClr val="0B0C0C"/>
                </a:solidFill>
                <a:latin typeface="nta"/>
              </a:rPr>
              <a:t> Scheme – The government </a:t>
            </a:r>
            <a:r>
              <a:rPr lang="en-US" dirty="0" smtClean="0">
                <a:solidFill>
                  <a:srgbClr val="0B0C0C"/>
                </a:solidFill>
                <a:latin typeface="nta"/>
              </a:rPr>
              <a:t>introduced </a:t>
            </a:r>
            <a:r>
              <a:rPr lang="en-US" dirty="0">
                <a:solidFill>
                  <a:srgbClr val="0B0C0C"/>
                </a:solidFill>
                <a:latin typeface="nta"/>
              </a:rPr>
              <a:t>a new </a:t>
            </a:r>
            <a:r>
              <a:rPr lang="en-US" dirty="0" err="1">
                <a:solidFill>
                  <a:srgbClr val="0B0C0C"/>
                </a:solidFill>
                <a:latin typeface="nta"/>
              </a:rPr>
              <a:t>Kickstart</a:t>
            </a:r>
            <a:r>
              <a:rPr lang="en-US" dirty="0">
                <a:solidFill>
                  <a:srgbClr val="0B0C0C"/>
                </a:solidFill>
                <a:latin typeface="nta"/>
              </a:rPr>
              <a:t> Scheme in Great Britain, a £2 billion fund to create hundreds of thousands of </a:t>
            </a:r>
            <a:r>
              <a:rPr lang="en-US" b="1" dirty="0">
                <a:solidFill>
                  <a:srgbClr val="0B0C0C"/>
                </a:solidFill>
                <a:latin typeface="nta"/>
              </a:rPr>
              <a:t>high quality 6-month work placements aimed at those aged 16-24 who are on Universal Credit </a:t>
            </a:r>
            <a:r>
              <a:rPr lang="en-US" dirty="0">
                <a:solidFill>
                  <a:srgbClr val="0B0C0C"/>
                </a:solidFill>
                <a:latin typeface="nta"/>
              </a:rPr>
              <a:t>and are deemed to be at risk of long-term unemployment</a:t>
            </a:r>
            <a:r>
              <a:rPr lang="en-US" dirty="0" smtClean="0">
                <a:solidFill>
                  <a:srgbClr val="0B0C0C"/>
                </a:solidFill>
                <a:latin typeface="nta"/>
              </a:rPr>
              <a:t>.</a:t>
            </a:r>
          </a:p>
          <a:p>
            <a:endParaRPr lang="en-US" dirty="0">
              <a:solidFill>
                <a:srgbClr val="0B0C0C"/>
              </a:solidFill>
              <a:latin typeface="nta"/>
            </a:endParaRPr>
          </a:p>
          <a:p>
            <a:r>
              <a:rPr lang="en-US" dirty="0">
                <a:latin typeface="Arial" panose="020B0604020202020204" pitchFamily="34" charset="0"/>
                <a:cs typeface="Arial" panose="020B0604020202020204" pitchFamily="34" charset="0"/>
              </a:rPr>
              <a:t>There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1,500 per job placement available for setup costs, support and training</a:t>
            </a:r>
          </a:p>
          <a:p>
            <a:endParaRPr lang="en-US" dirty="0">
              <a:solidFill>
                <a:srgbClr val="0B0C0C"/>
              </a:solidFill>
              <a:latin typeface="nta"/>
            </a:endParaRPr>
          </a:p>
          <a:p>
            <a:r>
              <a:rPr lang="en-US" dirty="0" smtClean="0">
                <a:latin typeface="Arial" panose="020B0604020202020204" pitchFamily="34" charset="0"/>
                <a:cs typeface="Arial" panose="020B0604020202020204" pitchFamily="34" charset="0"/>
              </a:rPr>
              <a:t>Applications </a:t>
            </a:r>
            <a:r>
              <a:rPr lang="en-US" dirty="0">
                <a:latin typeface="Arial" panose="020B0604020202020204" pitchFamily="34" charset="0"/>
                <a:cs typeface="Arial" panose="020B0604020202020204" pitchFamily="34" charset="0"/>
              </a:rPr>
              <a:t>must be for a minimum of 30 job placements. If you are unable to offer this many job placements, </a:t>
            </a:r>
            <a:r>
              <a:rPr lang="en-US" dirty="0">
                <a:latin typeface="Arial" panose="020B0604020202020204" pitchFamily="34" charset="0"/>
                <a:cs typeface="Arial" panose="020B0604020202020204" pitchFamily="34" charset="0"/>
                <a:hlinkClick r:id="rId4"/>
              </a:rPr>
              <a:t>you can partner with other organisations to reach the minimum number</a:t>
            </a:r>
            <a:r>
              <a:rPr lang="en-US" dirty="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If </a:t>
            </a:r>
            <a:r>
              <a:rPr lang="en-US" dirty="0">
                <a:latin typeface="Arial" panose="020B0604020202020204" pitchFamily="34" charset="0"/>
                <a:cs typeface="Arial" panose="020B0604020202020204" pitchFamily="34" charset="0"/>
              </a:rPr>
              <a:t>you are a representative applying on behalf of a group of employers, you can get £300 of funding to support with the associated administrative costs of bringing together these employers.</a:t>
            </a:r>
          </a:p>
          <a:p>
            <a:endParaRPr lang="en-US" dirty="0" smtClean="0">
              <a:solidFill>
                <a:srgbClr val="0B0C0C"/>
              </a:solidFill>
              <a:latin typeface="nta"/>
            </a:endParaRPr>
          </a:p>
          <a:p>
            <a:r>
              <a:rPr lang="en-GB" dirty="0">
                <a:hlinkClick r:id="rId5"/>
              </a:rPr>
              <a:t>https://www.gov.uk/government/collections/kickstart-scheme</a:t>
            </a:r>
            <a:endParaRPr lang="en-US" dirty="0">
              <a:solidFill>
                <a:srgbClr val="0B0C0C"/>
              </a:solidFill>
              <a:latin typeface="nta"/>
            </a:endParaRPr>
          </a:p>
          <a:p>
            <a:pPr fontAlgn="base"/>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4162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66750" y="1296591"/>
            <a:ext cx="11382496" cy="867833"/>
          </a:xfrm>
        </p:spPr>
        <p:txBody>
          <a:bodyPr>
            <a:normAutofit/>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Kick Start Scheme </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500107" y="2287307"/>
            <a:ext cx="10844167" cy="3970318"/>
          </a:xfrm>
          <a:prstGeom prst="rect">
            <a:avLst/>
          </a:prstGeom>
        </p:spPr>
        <p:txBody>
          <a:bodyPr wrap="square">
            <a:spAutoFit/>
          </a:bodyPr>
          <a:lstStyle/>
          <a:p>
            <a:r>
              <a:rPr lang="en-US" dirty="0">
                <a:latin typeface="Arial" panose="020B0604020202020204" pitchFamily="34" charset="0"/>
                <a:cs typeface="Arial" panose="020B0604020202020204" pitchFamily="34" charset="0"/>
              </a:rPr>
              <a:t>What’s happening at the moment</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Cheshire East Network being formed to bring together what’s happening –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Potential intermediaries include:</a:t>
            </a:r>
          </a:p>
          <a:p>
            <a:r>
              <a:rPr lang="en-US" dirty="0" smtClean="0">
                <a:latin typeface="Arial" panose="020B0604020202020204" pitchFamily="34" charset="0"/>
                <a:cs typeface="Arial" panose="020B0604020202020204" pitchFamily="34" charset="0"/>
              </a:rPr>
              <a:t>People Plus</a:t>
            </a:r>
          </a:p>
          <a:p>
            <a:r>
              <a:rPr lang="en-US" dirty="0" smtClean="0">
                <a:latin typeface="Arial" panose="020B0604020202020204" pitchFamily="34" charset="0"/>
                <a:cs typeface="Arial" panose="020B0604020202020204" pitchFamily="34" charset="0"/>
              </a:rPr>
              <a:t>Youth Federation</a:t>
            </a:r>
          </a:p>
          <a:p>
            <a:r>
              <a:rPr lang="en-US" dirty="0" smtClean="0">
                <a:latin typeface="Arial" panose="020B0604020202020204" pitchFamily="34" charset="0"/>
                <a:cs typeface="Arial" panose="020B0604020202020204" pitchFamily="34" charset="0"/>
              </a:rPr>
              <a:t>South Cheshire Chamber of Commerce</a:t>
            </a:r>
          </a:p>
          <a:p>
            <a:r>
              <a:rPr lang="en-US" dirty="0" smtClean="0">
                <a:latin typeface="Arial" panose="020B0604020202020204" pitchFamily="34" charset="0"/>
                <a:cs typeface="Arial" panose="020B0604020202020204" pitchFamily="34" charset="0"/>
              </a:rPr>
              <a:t>Springboard</a:t>
            </a:r>
          </a:p>
          <a:p>
            <a:r>
              <a:rPr lang="en-US" dirty="0" smtClean="0">
                <a:latin typeface="Arial" panose="020B0604020202020204" pitchFamily="34" charset="0"/>
                <a:cs typeface="Arial" panose="020B0604020202020204" pitchFamily="34" charset="0"/>
              </a:rPr>
              <a:t>Groundwork</a:t>
            </a:r>
          </a:p>
          <a:p>
            <a:r>
              <a:rPr lang="en-US" dirty="0" smtClean="0">
                <a:latin typeface="Arial" panose="020B0604020202020204" pitchFamily="34" charset="0"/>
                <a:cs typeface="Arial" panose="020B0604020202020204" pitchFamily="34" charset="0"/>
              </a:rPr>
              <a:t>Torus</a:t>
            </a:r>
          </a:p>
          <a:p>
            <a:r>
              <a:rPr lang="en-US" dirty="0" smtClean="0">
                <a:latin typeface="Arial" panose="020B0604020202020204" pitchFamily="34" charset="0"/>
                <a:cs typeface="Arial" panose="020B0604020202020204" pitchFamily="34" charset="0"/>
              </a:rPr>
              <a:t>Changing lives Together </a:t>
            </a:r>
          </a:p>
          <a:p>
            <a:r>
              <a:rPr lang="en-US" dirty="0" smtClean="0">
                <a:latin typeface="Arial" panose="020B0604020202020204" pitchFamily="34" charset="0"/>
                <a:cs typeface="Arial" panose="020B0604020202020204" pitchFamily="34" charset="0"/>
              </a:rPr>
              <a:t>Further intermediaries and contact details can be found here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Do you want to employ some young people?</a:t>
            </a:r>
          </a:p>
        </p:txBody>
      </p:sp>
    </p:spTree>
    <p:extLst>
      <p:ext uri="{BB962C8B-B14F-4D97-AF65-F5344CB8AC3E}">
        <p14:creationId xmlns:p14="http://schemas.microsoft.com/office/powerpoint/2010/main" val="4049142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53933"/>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66750" y="1296591"/>
            <a:ext cx="11382496" cy="867833"/>
          </a:xfrm>
        </p:spPr>
        <p:txBody>
          <a:bodyPr>
            <a:normAutofit/>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Update in Restrictions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431800" y="3873865"/>
            <a:ext cx="113165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endParaRPr lang="en-US" altLang="en-US" sz="2000" dirty="0" smtClean="0">
              <a:cs typeface="Arial" panose="020B0604020202020204" pitchFamily="34" charset="0"/>
            </a:endParaRPr>
          </a:p>
          <a:p>
            <a:pPr marL="0" lvl="0" indent="0">
              <a:lnSpc>
                <a:spcPct val="100000"/>
              </a:lnSpc>
              <a:buNone/>
            </a:pPr>
            <a:endParaRPr lang="en-US" altLang="en-US" sz="2000" dirty="0">
              <a:cs typeface="Arial" panose="020B0604020202020204" pitchFamily="34" charset="0"/>
            </a:endParaRPr>
          </a:p>
          <a:p>
            <a:pPr marL="0" lvl="0" indent="0">
              <a:lnSpc>
                <a:spcPct val="100000"/>
              </a:lnSpc>
              <a:buNone/>
            </a:pPr>
            <a:endParaRPr lang="en-GB" altLang="en-US" sz="20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431800" y="2196482"/>
            <a:ext cx="11617446" cy="4370427"/>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Update in Social Gatherings</a:t>
            </a:r>
          </a:p>
          <a:p>
            <a:endParaRPr lang="en-US" sz="2000" dirty="0" smtClean="0">
              <a:latin typeface="Arial" panose="020B0604020202020204" pitchFamily="34" charset="0"/>
              <a:cs typeface="Arial" panose="020B0604020202020204" pitchFamily="34" charset="0"/>
            </a:endParaRPr>
          </a:p>
          <a:p>
            <a:r>
              <a:rPr lang="en-US" sz="1700" dirty="0" smtClean="0">
                <a:latin typeface="Arial" panose="020B0604020202020204" pitchFamily="34" charset="0"/>
                <a:cs typeface="Arial" panose="020B0604020202020204" pitchFamily="34" charset="0"/>
              </a:rPr>
              <a:t>When </a:t>
            </a:r>
            <a:r>
              <a:rPr lang="en-US" sz="1700" dirty="0">
                <a:latin typeface="Arial" panose="020B0604020202020204" pitchFamily="34" charset="0"/>
                <a:cs typeface="Arial" panose="020B0604020202020204" pitchFamily="34" charset="0"/>
              </a:rPr>
              <a:t>meeting friends and family you do not live with, in a social setting, you must not meet in a group of more than 6, indoors or outdoors.</a:t>
            </a:r>
          </a:p>
          <a:p>
            <a:r>
              <a:rPr lang="en-US" sz="1700" dirty="0">
                <a:latin typeface="Arial" panose="020B0604020202020204" pitchFamily="34" charset="0"/>
                <a:cs typeface="Arial" panose="020B0604020202020204" pitchFamily="34" charset="0"/>
              </a:rPr>
              <a:t> </a:t>
            </a:r>
          </a:p>
          <a:p>
            <a:r>
              <a:rPr lang="en-US" sz="1700" dirty="0">
                <a:latin typeface="Arial" panose="020B0604020202020204" pitchFamily="34" charset="0"/>
                <a:cs typeface="Arial" panose="020B0604020202020204" pitchFamily="34" charset="0"/>
              </a:rPr>
              <a:t>You may be thinking that you can't run some of your services, however, guidance shows that </a:t>
            </a:r>
            <a:r>
              <a:rPr lang="en-US" sz="1700" b="1" dirty="0">
                <a:latin typeface="Arial" panose="020B0604020202020204" pitchFamily="34" charset="0"/>
                <a:cs typeface="Arial" panose="020B0604020202020204" pitchFamily="34" charset="0"/>
              </a:rPr>
              <a:t>Support Groups run by charities are permitted activities and are exempt from the limit of 6</a:t>
            </a:r>
            <a:r>
              <a:rPr lang="en-US" sz="1700" dirty="0">
                <a:latin typeface="Arial" panose="020B0604020202020204" pitchFamily="34" charset="0"/>
                <a:cs typeface="Arial" panose="020B0604020202020204" pitchFamily="34" charset="0"/>
              </a:rPr>
              <a:t>.  This includes activities carried out indoors or outdoors. </a:t>
            </a:r>
          </a:p>
          <a:p>
            <a:r>
              <a:rPr lang="en-US" sz="1700" dirty="0">
                <a:latin typeface="Arial" panose="020B0604020202020204" pitchFamily="34" charset="0"/>
                <a:cs typeface="Arial" panose="020B0604020202020204" pitchFamily="34" charset="0"/>
              </a:rPr>
              <a:t> </a:t>
            </a:r>
          </a:p>
          <a:p>
            <a:r>
              <a:rPr lang="en-US" sz="1700" dirty="0">
                <a:latin typeface="Arial" panose="020B0604020202020204" pitchFamily="34" charset="0"/>
                <a:cs typeface="Arial" panose="020B0604020202020204" pitchFamily="34" charset="0"/>
              </a:rPr>
              <a:t>The key element to consider is that is your activity </a:t>
            </a:r>
            <a:r>
              <a:rPr lang="en-US" sz="1700" dirty="0" err="1">
                <a:latin typeface="Arial" panose="020B0604020202020204" pitchFamily="34" charset="0"/>
                <a:cs typeface="Arial" panose="020B0604020202020204" pitchFamily="34" charset="0"/>
              </a:rPr>
              <a:t>organised</a:t>
            </a:r>
            <a:r>
              <a:rPr lang="en-US" sz="1700" dirty="0">
                <a:latin typeface="Arial" panose="020B0604020202020204" pitchFamily="34" charset="0"/>
                <a:cs typeface="Arial" panose="020B0604020202020204" pitchFamily="34" charset="0"/>
              </a:rPr>
              <a:t> and supporting a specific group, that they will benefit by coming together.  You must still carry out a full </a:t>
            </a:r>
            <a:r>
              <a:rPr lang="en-US" sz="1700" dirty="0" err="1">
                <a:latin typeface="Arial" panose="020B0604020202020204" pitchFamily="34" charset="0"/>
                <a:cs typeface="Arial" panose="020B0604020202020204" pitchFamily="34" charset="0"/>
              </a:rPr>
              <a:t>covid</a:t>
            </a:r>
            <a:r>
              <a:rPr lang="en-US" sz="1700" dirty="0">
                <a:latin typeface="Arial" panose="020B0604020202020204" pitchFamily="34" charset="0"/>
                <a:cs typeface="Arial" panose="020B0604020202020204" pitchFamily="34" charset="0"/>
              </a:rPr>
              <a:t> risk assessment and within this consider that the reason for the limits of social gathering is due to the infection rates increasing and the need to limit the potential for transmission.  </a:t>
            </a:r>
          </a:p>
          <a:p>
            <a:r>
              <a:rPr lang="en-US" sz="1700" dirty="0">
                <a:latin typeface="Arial" panose="020B0604020202020204" pitchFamily="34" charset="0"/>
                <a:cs typeface="Arial" panose="020B0604020202020204" pitchFamily="34" charset="0"/>
              </a:rPr>
              <a:t> </a:t>
            </a:r>
          </a:p>
          <a:p>
            <a:r>
              <a:rPr lang="en-US" sz="1700" dirty="0">
                <a:latin typeface="Arial" panose="020B0604020202020204" pitchFamily="34" charset="0"/>
                <a:cs typeface="Arial" panose="020B0604020202020204" pitchFamily="34" charset="0"/>
              </a:rPr>
              <a:t>Considering the guidance, an </a:t>
            </a:r>
            <a:r>
              <a:rPr lang="en-US" sz="1700" dirty="0" err="1">
                <a:latin typeface="Arial" panose="020B0604020202020204" pitchFamily="34" charset="0"/>
                <a:cs typeface="Arial" panose="020B0604020202020204" pitchFamily="34" charset="0"/>
              </a:rPr>
              <a:t>organised</a:t>
            </a:r>
            <a:r>
              <a:rPr lang="en-US" sz="1700" dirty="0">
                <a:latin typeface="Arial" panose="020B0604020202020204" pitchFamily="34" charset="0"/>
                <a:cs typeface="Arial" panose="020B0604020202020204" pitchFamily="34" charset="0"/>
              </a:rPr>
              <a:t> support group for new mothers meeting inside or outside would be exempt, however the same new mums meeting outside of the </a:t>
            </a:r>
            <a:r>
              <a:rPr lang="en-US" sz="1700" dirty="0" err="1">
                <a:latin typeface="Arial" panose="020B0604020202020204" pitchFamily="34" charset="0"/>
                <a:cs typeface="Arial" panose="020B0604020202020204" pitchFamily="34" charset="0"/>
              </a:rPr>
              <a:t>organised</a:t>
            </a:r>
            <a:r>
              <a:rPr lang="en-US" sz="1700" dirty="0">
                <a:latin typeface="Arial" panose="020B0604020202020204" pitchFamily="34" charset="0"/>
                <a:cs typeface="Arial" panose="020B0604020202020204" pitchFamily="34" charset="0"/>
              </a:rPr>
              <a:t> event as friends would not be exempt, they would be limited to meeting as 6 (including children).  </a:t>
            </a:r>
          </a:p>
        </p:txBody>
      </p:sp>
      <p:sp>
        <p:nvSpPr>
          <p:cNvPr id="4" name="Rectangle 3"/>
          <p:cNvSpPr/>
          <p:nvPr/>
        </p:nvSpPr>
        <p:spPr>
          <a:xfrm>
            <a:off x="5922715" y="415872"/>
            <a:ext cx="5531130" cy="369332"/>
          </a:xfrm>
          <a:prstGeom prst="rect">
            <a:avLst/>
          </a:prstGeom>
        </p:spPr>
        <p:txBody>
          <a:bodyPr wrap="none">
            <a:spAutoFit/>
          </a:bodyPr>
          <a:lstStyle/>
          <a:p>
            <a:r>
              <a:rPr lang="en-GB" dirty="0"/>
              <a:t>https://www.cvsce.org.uk/new-guidance-meeting-others</a:t>
            </a:r>
          </a:p>
        </p:txBody>
      </p:sp>
    </p:spTree>
    <p:extLst>
      <p:ext uri="{BB962C8B-B14F-4D97-AF65-F5344CB8AC3E}">
        <p14:creationId xmlns:p14="http://schemas.microsoft.com/office/powerpoint/2010/main" val="3311155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53933"/>
            <a:ext cx="12192000" cy="56872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66750" y="1296591"/>
            <a:ext cx="11382496" cy="867833"/>
          </a:xfrm>
        </p:spPr>
        <p:txBody>
          <a:bodyPr>
            <a:normAutofit/>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Update in Restrictions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431800" y="3873865"/>
            <a:ext cx="113165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lnSpc>
                <a:spcPct val="100000"/>
              </a:lnSpc>
              <a:buNone/>
            </a:pPr>
            <a:endParaRPr lang="en-US" altLang="en-US" sz="2000" dirty="0" smtClean="0">
              <a:cs typeface="Arial" panose="020B0604020202020204" pitchFamily="34" charset="0"/>
            </a:endParaRPr>
          </a:p>
          <a:p>
            <a:pPr marL="0" lvl="0" indent="0">
              <a:lnSpc>
                <a:spcPct val="100000"/>
              </a:lnSpc>
              <a:buNone/>
            </a:pPr>
            <a:endParaRPr lang="en-US" altLang="en-US" sz="2000" dirty="0">
              <a:cs typeface="Arial" panose="020B0604020202020204" pitchFamily="34" charset="0"/>
            </a:endParaRPr>
          </a:p>
          <a:p>
            <a:pPr marL="0" lvl="0" indent="0">
              <a:lnSpc>
                <a:spcPct val="100000"/>
              </a:lnSpc>
              <a:buNone/>
            </a:pPr>
            <a:endParaRPr lang="en-GB" altLang="en-US" sz="2000" dirty="0">
              <a:cs typeface="Arial" panose="020B0604020202020204" pitchFamily="34" charset="0"/>
            </a:endParaRPr>
          </a:p>
        </p:txBody>
      </p:sp>
      <p:sp>
        <p:nvSpPr>
          <p:cNvPr id="12" name="Rectangle 4"/>
          <p:cNvSpPr>
            <a:spLocks noChangeArrowheads="1"/>
          </p:cNvSpPr>
          <p:nvPr/>
        </p:nvSpPr>
        <p:spPr bwMode="auto">
          <a:xfrm>
            <a:off x="925975" y="174156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431799" y="2287307"/>
            <a:ext cx="11218333" cy="4185761"/>
          </a:xfrm>
          <a:prstGeom prst="rect">
            <a:avLst/>
          </a:prstGeom>
        </p:spPr>
        <p:txBody>
          <a:bodyPr wrap="square">
            <a:spAutoFit/>
          </a:bodyPr>
          <a:lstStyle/>
          <a:p>
            <a:pPr fontAlgn="base"/>
            <a:r>
              <a:rPr lang="en-US" b="1" dirty="0" smtClean="0">
                <a:latin typeface="Arial" panose="020B0604020202020204" pitchFamily="34" charset="0"/>
                <a:cs typeface="Arial" panose="020B0604020202020204" pitchFamily="34" charset="0"/>
              </a:rPr>
              <a:t>Further restrictions were put into place on 23</a:t>
            </a:r>
            <a:r>
              <a:rPr lang="en-US" b="1" baseline="30000" dirty="0" smtClean="0">
                <a:latin typeface="Arial" panose="020B0604020202020204" pitchFamily="34" charset="0"/>
                <a:cs typeface="Arial" panose="020B0604020202020204" pitchFamily="34" charset="0"/>
              </a:rPr>
              <a:t>rd</a:t>
            </a:r>
            <a:r>
              <a:rPr lang="en-US" b="1" dirty="0" smtClean="0">
                <a:latin typeface="Arial" panose="020B0604020202020204" pitchFamily="34" charset="0"/>
                <a:cs typeface="Arial" panose="020B0604020202020204" pitchFamily="34" charset="0"/>
              </a:rPr>
              <a:t> September</a:t>
            </a:r>
          </a:p>
          <a:p>
            <a:pPr marL="285750" indent="-285750" fontAlgn="base">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People should work from home wherever possible</a:t>
            </a:r>
          </a:p>
          <a:p>
            <a:pPr fontAlgn="base"/>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If you are in a </a:t>
            </a:r>
            <a:r>
              <a:rPr lang="en-US" dirty="0" err="1">
                <a:latin typeface="Arial" panose="020B0604020202020204" pitchFamily="34" charset="0"/>
                <a:cs typeface="Arial" panose="020B0604020202020204" pitchFamily="34" charset="0"/>
              </a:rPr>
              <a:t>Covid</a:t>
            </a:r>
            <a:r>
              <a:rPr lang="en-US" dirty="0">
                <a:latin typeface="Arial" panose="020B0604020202020204" pitchFamily="34" charset="0"/>
                <a:cs typeface="Arial" panose="020B0604020202020204" pitchFamily="34" charset="0"/>
              </a:rPr>
              <a:t>-secure workplace, then you should be there if your job requires it otherwise, </a:t>
            </a:r>
            <a:r>
              <a:rPr lang="en-US" dirty="0" smtClean="0">
                <a:latin typeface="Arial" panose="020B0604020202020204" pitchFamily="34" charset="0"/>
                <a:cs typeface="Arial" panose="020B0604020202020204" pitchFamily="34" charset="0"/>
              </a:rPr>
              <a:t>	people </a:t>
            </a:r>
            <a:r>
              <a:rPr lang="en-US" dirty="0">
                <a:latin typeface="Arial" panose="020B0604020202020204" pitchFamily="34" charset="0"/>
                <a:cs typeface="Arial" panose="020B0604020202020204" pitchFamily="34" charset="0"/>
              </a:rPr>
              <a:t>should work at home”. </a:t>
            </a:r>
            <a:r>
              <a:rPr lang="en-US" dirty="0" err="1">
                <a:latin typeface="Arial" panose="020B0604020202020204" pitchFamily="34" charset="0"/>
                <a:cs typeface="Arial" panose="020B0604020202020204" pitchFamily="34" charset="0"/>
              </a:rPr>
              <a:t>Micheal</a:t>
            </a:r>
            <a:r>
              <a:rPr lang="en-US" dirty="0">
                <a:latin typeface="Arial" panose="020B0604020202020204" pitchFamily="34" charset="0"/>
                <a:cs typeface="Arial" panose="020B0604020202020204" pitchFamily="34" charset="0"/>
              </a:rPr>
              <a:t> Gove</a:t>
            </a:r>
          </a:p>
          <a:p>
            <a:pPr marL="285750" indent="-285750" fontAlgn="base">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smtClean="0">
                <a:latin typeface="Arial" panose="020B0604020202020204" pitchFamily="34" charset="0"/>
                <a:cs typeface="Arial" panose="020B0604020202020204" pitchFamily="34" charset="0"/>
              </a:rPr>
              <a:t>Cafes and Restaurants should only do table side </a:t>
            </a:r>
            <a:endParaRPr lang="en-US"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Face masks compulsory for bar staff and non-seated customers, shop workers and </a:t>
            </a:r>
            <a:r>
              <a:rPr lang="en-US" dirty="0" smtClean="0">
                <a:latin typeface="Arial" panose="020B0604020202020204" pitchFamily="34" charset="0"/>
                <a:cs typeface="Arial" panose="020B0604020202020204" pitchFamily="34" charset="0"/>
              </a:rPr>
              <a:t>waiters</a:t>
            </a:r>
          </a:p>
          <a:p>
            <a:pPr marL="285750" indent="-285750" fontAlgn="base">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US" dirty="0">
                <a:latin typeface="Arial" panose="020B0604020202020204" pitchFamily="34" charset="0"/>
                <a:cs typeface="Arial" panose="020B0604020202020204" pitchFamily="34" charset="0"/>
              </a:rPr>
              <a:t>Businesses are legally required to take customers' contact details so they can be traced if there is an outbreak. They can be fined up to £10,000 if they take reservations of more than six, do not enforce social distancing, or do not take customers' contact details.</a:t>
            </a:r>
          </a:p>
          <a:p>
            <a:pPr fontAlgn="base"/>
            <a:endParaRPr lang="en-US"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4" name="Rectangle 3"/>
          <p:cNvSpPr/>
          <p:nvPr/>
        </p:nvSpPr>
        <p:spPr>
          <a:xfrm>
            <a:off x="6040965" y="436292"/>
            <a:ext cx="5531130" cy="369332"/>
          </a:xfrm>
          <a:prstGeom prst="rect">
            <a:avLst/>
          </a:prstGeom>
        </p:spPr>
        <p:txBody>
          <a:bodyPr wrap="none">
            <a:spAutoFit/>
          </a:bodyPr>
          <a:lstStyle/>
          <a:p>
            <a:r>
              <a:rPr lang="en-GB" dirty="0"/>
              <a:t>https://www.cvsce.org.uk/new-guidance-meeting-others</a:t>
            </a:r>
          </a:p>
        </p:txBody>
      </p:sp>
    </p:spTree>
    <p:extLst>
      <p:ext uri="{BB962C8B-B14F-4D97-AF65-F5344CB8AC3E}">
        <p14:creationId xmlns:p14="http://schemas.microsoft.com/office/powerpoint/2010/main" val="750552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Test and Trace – Legal Requirements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646331"/>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AutoShape 2" descr="Graph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Rectangle 9"/>
          <p:cNvSpPr/>
          <p:nvPr/>
        </p:nvSpPr>
        <p:spPr>
          <a:xfrm>
            <a:off x="4190261" y="265653"/>
            <a:ext cx="7767960" cy="369332"/>
          </a:xfrm>
          <a:prstGeom prst="rect">
            <a:avLst/>
          </a:prstGeom>
        </p:spPr>
        <p:txBody>
          <a:bodyPr wrap="square">
            <a:spAutoFit/>
          </a:bodyPr>
          <a:lstStyle/>
          <a:p>
            <a:r>
              <a:rPr lang="en-GB" dirty="0"/>
              <a:t>https://www.cvsce.org.uk/maintaining-records-test-and-trace-legal-requirement</a:t>
            </a:r>
          </a:p>
        </p:txBody>
      </p:sp>
      <p:sp>
        <p:nvSpPr>
          <p:cNvPr id="11" name="Rectangle 10"/>
          <p:cNvSpPr/>
          <p:nvPr/>
        </p:nvSpPr>
        <p:spPr>
          <a:xfrm>
            <a:off x="431800" y="2287307"/>
            <a:ext cx="11497846" cy="3693319"/>
          </a:xfrm>
          <a:prstGeom prst="rect">
            <a:avLst/>
          </a:prstGeom>
        </p:spPr>
        <p:txBody>
          <a:bodyPr wrap="square">
            <a:spAutoFit/>
          </a:bodyPr>
          <a:lstStyle/>
          <a:p>
            <a:r>
              <a:rPr lang="en-US" dirty="0">
                <a:latin typeface="Arial" panose="020B0604020202020204" pitchFamily="34" charset="0"/>
                <a:cs typeface="Arial" panose="020B0604020202020204" pitchFamily="34" charset="0"/>
              </a:rPr>
              <a:t>It is now a legal requirement for certain settings to maintain records for Test and Trace.  </a:t>
            </a:r>
          </a:p>
          <a:p>
            <a:r>
              <a:rPr lang="en-US" dirty="0">
                <a:latin typeface="Arial" panose="020B0604020202020204" pitchFamily="34" charset="0"/>
                <a:cs typeface="Arial" panose="020B0604020202020204" pitchFamily="34" charset="0"/>
              </a:rPr>
              <a:t>The full list of settings is in the guidance, some examples include: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cafes, including workplace canteens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clubs </a:t>
            </a:r>
            <a:r>
              <a:rPr lang="en-US" dirty="0">
                <a:latin typeface="Arial" panose="020B0604020202020204" pitchFamily="34" charset="0"/>
                <a:cs typeface="Arial" panose="020B0604020202020204" pitchFamily="34" charset="0"/>
              </a:rPr>
              <a:t>providing team sporting activities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heritage locations and attractions open to the public (including castles, stately homes and other historic houses)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museums </a:t>
            </a:r>
            <a:r>
              <a:rPr lang="en-US" dirty="0">
                <a:latin typeface="Arial" panose="020B0604020202020204" pitchFamily="34" charset="0"/>
                <a:cs typeface="Arial" panose="020B0604020202020204" pitchFamily="34" charset="0"/>
              </a:rPr>
              <a:t>and galleries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community </a:t>
            </a:r>
            <a:r>
              <a:rPr lang="en-US" dirty="0" err="1" smtClean="0">
                <a:latin typeface="Arial" panose="020B0604020202020204" pitchFamily="34" charset="0"/>
                <a:cs typeface="Arial" panose="020B0604020202020204" pitchFamily="34" charset="0"/>
              </a:rPr>
              <a:t>centres</a:t>
            </a: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guidance includes a suggested privacy statement which you can add to your documents in order to share the data with Test and Trace.  </a:t>
            </a:r>
            <a:endParaRPr lang="en-US" dirty="0" smtClean="0">
              <a:latin typeface="Arial" panose="020B0604020202020204" pitchFamily="34" charset="0"/>
              <a:cs typeface="Arial" panose="020B0604020202020204" pitchFamily="34" charset="0"/>
            </a:endParaRPr>
          </a:p>
          <a:p>
            <a:endParaRPr lang="en-US" b="0" i="0" dirty="0">
              <a:effectLst/>
              <a:latin typeface="Arial" panose="020B0604020202020204" pitchFamily="34" charset="0"/>
              <a:cs typeface="Arial" panose="020B0604020202020204" pitchFamily="34" charset="0"/>
            </a:endParaRPr>
          </a:p>
          <a:p>
            <a:endParaRPr lang="en-US" b="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0921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Test and Trace – Legal Requirements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452431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Data you should collect </a:t>
            </a:r>
            <a:r>
              <a:rPr lang="en-US" sz="1600" dirty="0" smtClean="0">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name of the customer or visitor. If there is more than one person, then you can record the name of the ‘lead member’ of the group (of up to 6 people) and the number of people in </a:t>
            </a:r>
            <a:r>
              <a:rPr lang="en-US" sz="1600" dirty="0" smtClean="0">
                <a:latin typeface="Arial" panose="020B0604020202020204" pitchFamily="34" charset="0"/>
                <a:cs typeface="Arial" panose="020B0604020202020204" pitchFamily="34" charset="0"/>
              </a:rPr>
              <a:t>that group</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 contact phone number for each customer or visitor, or for the lead member of a group of people. If a phone number is not available, you should ask for their email address instead, or if neither are available, then postal </a:t>
            </a:r>
            <a:r>
              <a:rPr lang="en-US" sz="1600" dirty="0" smtClean="0">
                <a:latin typeface="Arial" panose="020B0604020202020204" pitchFamily="34" charset="0"/>
                <a:cs typeface="Arial" panose="020B0604020202020204" pitchFamily="34" charset="0"/>
              </a:rPr>
              <a:t>address</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date of visit, arrival time and, where possible, departure </a:t>
            </a:r>
            <a:r>
              <a:rPr lang="en-US" sz="1600" dirty="0" smtClean="0">
                <a:latin typeface="Arial" panose="020B0604020202020204" pitchFamily="34" charset="0"/>
                <a:cs typeface="Arial" panose="020B0604020202020204" pitchFamily="34" charset="0"/>
              </a:rPr>
              <a:t>time</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the name of the assigned staff member, if a customer or visitor will interact with only one member of </a:t>
            </a:r>
            <a:r>
              <a:rPr lang="en-US" sz="1600" dirty="0" smtClean="0">
                <a:latin typeface="Arial" panose="020B0604020202020204" pitchFamily="34" charset="0"/>
                <a:cs typeface="Arial" panose="020B0604020202020204" pitchFamily="34" charset="0"/>
              </a:rPr>
              <a:t>staff. </a:t>
            </a:r>
            <a:r>
              <a:rPr lang="en-US" sz="1600" dirty="0">
                <a:latin typeface="Arial" panose="020B0604020202020204" pitchFamily="34" charset="0"/>
                <a:cs typeface="Arial" panose="020B0604020202020204" pitchFamily="34" charset="0"/>
              </a:rPr>
              <a:t>This should be recorded alongside the name of the customer or visitor</a:t>
            </a: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Designated </a:t>
            </a:r>
            <a:r>
              <a:rPr lang="en-US" sz="1600" dirty="0">
                <a:latin typeface="Arial" panose="020B0604020202020204" pitchFamily="34" charset="0"/>
                <a:cs typeface="Arial" panose="020B0604020202020204" pitchFamily="34" charset="0"/>
              </a:rPr>
              <a:t>venues must display an official NHS QR code poster at their entrance, or at the point of service. </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Official NHS QR posters can be </a:t>
            </a:r>
            <a:r>
              <a:rPr lang="en-US" sz="1600" dirty="0">
                <a:latin typeface="Arial" panose="020B0604020202020204" pitchFamily="34" charset="0"/>
                <a:cs typeface="Arial" panose="020B0604020202020204" pitchFamily="34" charset="0"/>
                <a:hlinkClick r:id="rId4"/>
              </a:rPr>
              <a:t>generated online</a:t>
            </a:r>
            <a:r>
              <a:rPr lang="en-US" sz="1600" dirty="0" smtClean="0">
                <a:latin typeface="Arial" panose="020B0604020202020204" pitchFamily="34" charset="0"/>
                <a:cs typeface="Arial" panose="020B0604020202020204" pitchFamily="34" charset="0"/>
              </a:rPr>
              <a:t>.</a:t>
            </a: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If a visitor uses this you are not required to collect their information</a:t>
            </a:r>
            <a:endParaRPr lang="en-GB" sz="1600" dirty="0">
              <a:latin typeface="Arial" panose="020B0604020202020204" pitchFamily="34" charset="0"/>
              <a:cs typeface="Arial" panose="020B0604020202020204" pitchFamily="34" charset="0"/>
            </a:endParaRPr>
          </a:p>
        </p:txBody>
      </p:sp>
      <p:sp>
        <p:nvSpPr>
          <p:cNvPr id="9" name="Rectangle 8"/>
          <p:cNvSpPr/>
          <p:nvPr/>
        </p:nvSpPr>
        <p:spPr>
          <a:xfrm>
            <a:off x="4190261" y="265653"/>
            <a:ext cx="7767960" cy="369332"/>
          </a:xfrm>
          <a:prstGeom prst="rect">
            <a:avLst/>
          </a:prstGeom>
        </p:spPr>
        <p:txBody>
          <a:bodyPr wrap="square">
            <a:spAutoFit/>
          </a:bodyPr>
          <a:lstStyle/>
          <a:p>
            <a:r>
              <a:rPr lang="en-GB" dirty="0"/>
              <a:t>https://www.cvsce.org.uk/maintaining-records-test-and-trace-legal-requirement</a:t>
            </a:r>
          </a:p>
        </p:txBody>
      </p:sp>
    </p:spTree>
    <p:extLst>
      <p:ext uri="{BB962C8B-B14F-4D97-AF65-F5344CB8AC3E}">
        <p14:creationId xmlns:p14="http://schemas.microsoft.com/office/powerpoint/2010/main" val="3294537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3707"/>
            <a:ext cx="12192000" cy="571754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Test and Trace – Legal Requirements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cxnSp>
        <p:nvCxnSpPr>
          <p:cNvPr id="6" name="Straight Connector 5"/>
          <p:cNvCxnSpPr/>
          <p:nvPr/>
        </p:nvCxnSpPr>
        <p:spPr>
          <a:xfrm>
            <a:off x="0" y="1173707"/>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7703" y="2185820"/>
            <a:ext cx="10750550" cy="4431983"/>
          </a:xfrm>
          <a:prstGeom prst="rect">
            <a:avLst/>
          </a:prstGeom>
          <a:noFill/>
        </p:spPr>
        <p:txBody>
          <a:bodyPr wrap="square" rtlCol="0">
            <a:spAutoFit/>
          </a:bodyPr>
          <a:lstStyle/>
          <a:p>
            <a:pPr fontAlgn="base"/>
            <a:r>
              <a:rPr lang="en-US" b="1" dirty="0">
                <a:latin typeface="Arial" panose="020B0604020202020204" pitchFamily="34" charset="0"/>
                <a:cs typeface="Arial" panose="020B0604020202020204" pitchFamily="34" charset="0"/>
              </a:rPr>
              <a:t>If someone does not wish to share their details, provides incorrect information or chooses not to scan the NHS QR </a:t>
            </a:r>
            <a:r>
              <a:rPr lang="en-US" b="1" dirty="0" smtClean="0">
                <a:latin typeface="Arial" panose="020B0604020202020204" pitchFamily="34" charset="0"/>
                <a:cs typeface="Arial" panose="020B0604020202020204" pitchFamily="34" charset="0"/>
              </a:rPr>
              <a:t>code</a:t>
            </a:r>
          </a:p>
          <a:p>
            <a:pPr fontAlgn="base"/>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Hospitality venues must refuse entry to a customer or visitor who does not provide their name and contact </a:t>
            </a:r>
            <a:r>
              <a:rPr lang="en-US" dirty="0" smtClean="0">
                <a:latin typeface="Arial" panose="020B0604020202020204" pitchFamily="34" charset="0"/>
                <a:cs typeface="Arial" panose="020B0604020202020204" pitchFamily="34" charset="0"/>
              </a:rPr>
              <a:t>details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Venues </a:t>
            </a:r>
            <a:r>
              <a:rPr lang="en-US" dirty="0">
                <a:latin typeface="Arial" panose="020B0604020202020204" pitchFamily="34" charset="0"/>
                <a:cs typeface="Arial" panose="020B0604020202020204" pitchFamily="34" charset="0"/>
              </a:rPr>
              <a:t>in other settings do not need to refuse entry but should encourage customers and visitors to share their details or scan the official NHS QR poster in order to support NHS Test and Trace and advise them that this information will only be used where necessary to help stop the spread of COVID-19.</a:t>
            </a:r>
          </a:p>
          <a:p>
            <a:endParaRPr lang="en-US" sz="1600"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accuracy of the information provided will be the responsibility of the individual who provides it. You do not have to verify an individual’s identity for NHS Test and Trace purposes, and we advise against doing so except where organisations have a reasonable suspicion that customer or visitor details are incorrect</a:t>
            </a:r>
            <a:r>
              <a:rPr lang="en-US"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support NHS Test and Trace, you must hold records for 21 days.</a:t>
            </a:r>
            <a:endParaRPr lang="en-GB" sz="1600" dirty="0">
              <a:latin typeface="Arial" panose="020B0604020202020204" pitchFamily="34" charset="0"/>
              <a:cs typeface="Arial" panose="020B0604020202020204" pitchFamily="34" charset="0"/>
            </a:endParaRPr>
          </a:p>
        </p:txBody>
      </p:sp>
      <p:sp>
        <p:nvSpPr>
          <p:cNvPr id="9" name="Rectangle 8"/>
          <p:cNvSpPr/>
          <p:nvPr/>
        </p:nvSpPr>
        <p:spPr>
          <a:xfrm>
            <a:off x="4190261" y="265653"/>
            <a:ext cx="7767960" cy="369332"/>
          </a:xfrm>
          <a:prstGeom prst="rect">
            <a:avLst/>
          </a:prstGeom>
        </p:spPr>
        <p:txBody>
          <a:bodyPr wrap="square">
            <a:spAutoFit/>
          </a:bodyPr>
          <a:lstStyle/>
          <a:p>
            <a:r>
              <a:rPr lang="en-GB" dirty="0"/>
              <a:t>https://www.cvsce.org.uk/maintaining-records-test-and-trace-legal-requirement</a:t>
            </a:r>
          </a:p>
        </p:txBody>
      </p:sp>
    </p:spTree>
    <p:extLst>
      <p:ext uri="{BB962C8B-B14F-4D97-AF65-F5344CB8AC3E}">
        <p14:creationId xmlns:p14="http://schemas.microsoft.com/office/powerpoint/2010/main" val="1015816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way Day Presentation March 20" id="{FA5B517C-3D17-4C90-B8FF-4BB545C3F4B1}" vid="{F3925336-9F1C-40B5-8383-D6A4AF675E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C6C21A1DBB594BA3CA9BB49440062C" ma:contentTypeVersion="12" ma:contentTypeDescription="Create a new document." ma:contentTypeScope="" ma:versionID="6d81b3bf3179d8a51ddf61ec28b0f926">
  <xsd:schema xmlns:xsd="http://www.w3.org/2001/XMLSchema" xmlns:xs="http://www.w3.org/2001/XMLSchema" xmlns:p="http://schemas.microsoft.com/office/2006/metadata/properties" xmlns:ns2="27280960-934b-436e-ae8f-f4ec5cd35437" xmlns:ns3="b6527a25-71f4-4cee-8acb-a9d82fefdf46" targetNamespace="http://schemas.microsoft.com/office/2006/metadata/properties" ma:root="true" ma:fieldsID="6cf204844fa3bb46e848f3b07b7db643" ns2:_="" ns3:_="">
    <xsd:import namespace="27280960-934b-436e-ae8f-f4ec5cd35437"/>
    <xsd:import namespace="b6527a25-71f4-4cee-8acb-a9d82fefdf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80960-934b-436e-ae8f-f4ec5cd354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527a25-71f4-4cee-8acb-a9d82fefdf4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77AA85-000D-4308-88A9-9183AB963B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80960-934b-436e-ae8f-f4ec5cd35437"/>
    <ds:schemaRef ds:uri="b6527a25-71f4-4cee-8acb-a9d82fefdf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82F4BE-DC2D-4DC1-A6E9-DE999274FE59}">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b6527a25-71f4-4cee-8acb-a9d82fefdf46"/>
    <ds:schemaRef ds:uri="27280960-934b-436e-ae8f-f4ec5cd35437"/>
    <ds:schemaRef ds:uri="http://www.w3.org/XML/1998/namespace"/>
    <ds:schemaRef ds:uri="http://purl.org/dc/dcmitype/"/>
  </ds:schemaRefs>
</ds:datastoreItem>
</file>

<file path=customXml/itemProps3.xml><?xml version="1.0" encoding="utf-8"?>
<ds:datastoreItem xmlns:ds="http://schemas.openxmlformats.org/officeDocument/2006/customXml" ds:itemID="{1D10B310-11CF-4A4D-8DF7-8BF8E15E47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4105</TotalTime>
  <Words>1215</Words>
  <Application>Microsoft Office PowerPoint</Application>
  <PresentationFormat>Widescreen</PresentationFormat>
  <Paragraphs>138</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nta</vt:lpstr>
      <vt:lpstr>Open Sans Light</vt:lpstr>
      <vt:lpstr>Open Sans SemiBold</vt:lpstr>
      <vt:lpstr>Office Theme</vt:lpstr>
      <vt:lpstr>Thursday Thoughts</vt:lpstr>
      <vt:lpstr>Welcome – Overview of the Session</vt:lpstr>
      <vt:lpstr>Kick Start Scheme </vt:lpstr>
      <vt:lpstr>Kick Start Scheme </vt:lpstr>
      <vt:lpstr>Update in Restrictions</vt:lpstr>
      <vt:lpstr>Update in Restrictions</vt:lpstr>
      <vt:lpstr>Test and Trace – Legal Requirements</vt:lpstr>
      <vt:lpstr>Test and Trace – Legal Requirements</vt:lpstr>
      <vt:lpstr>Test and Trace – Legal Requirements</vt:lpstr>
      <vt:lpstr>Todays Announcements</vt:lpstr>
      <vt:lpstr>Future Meetings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Whitney</dc:creator>
  <cp:lastModifiedBy>Caroline Whitney</cp:lastModifiedBy>
  <cp:revision>137</cp:revision>
  <dcterms:created xsi:type="dcterms:W3CDTF">2020-03-02T15:53:44Z</dcterms:created>
  <dcterms:modified xsi:type="dcterms:W3CDTF">2020-10-08T12:20:01Z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0x01010067C6C21A1DBB594BA3CA9BB49440062C</vt:lpwstr>
  </property>
</Properties>
</file>