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0"/>
  </p:notesMasterIdLst>
  <p:sldIdLst>
    <p:sldId id="256" r:id="rId5"/>
    <p:sldId id="257" r:id="rId6"/>
    <p:sldId id="282" r:id="rId7"/>
    <p:sldId id="278" r:id="rId8"/>
    <p:sldId id="264" r:id="rId9"/>
    <p:sldId id="266" r:id="rId10"/>
    <p:sldId id="270" r:id="rId11"/>
    <p:sldId id="268" r:id="rId12"/>
    <p:sldId id="283" r:id="rId13"/>
    <p:sldId id="284" r:id="rId14"/>
    <p:sldId id="279" r:id="rId15"/>
    <p:sldId id="281" r:id="rId16"/>
    <p:sldId id="280" r:id="rId17"/>
    <p:sldId id="262" r:id="rId18"/>
    <p:sldId id="275"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6855" autoAdjust="0"/>
  </p:normalViewPr>
  <p:slideViewPr>
    <p:cSldViewPr snapToGrid="0">
      <p:cViewPr varScale="1">
        <p:scale>
          <a:sx n="115" d="100"/>
          <a:sy n="115" d="100"/>
        </p:scale>
        <p:origin x="37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092804-AC30-4BAA-814F-B3C7399BD64D}" type="datetimeFigureOut">
              <a:rPr lang="en-GB" smtClean="0"/>
              <a:t>23/04/2020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78BE0C1-64C9-4CE2-92BA-B766284FC770}" type="slidenum">
              <a:rPr lang="en-GB" smtClean="0"/>
              <a:t>‹#›</a:t>
            </a:fld>
            <a:endParaRPr lang="en-GB"/>
          </a:p>
        </p:txBody>
      </p:sp>
    </p:spTree>
    <p:extLst>
      <p:ext uri="{BB962C8B-B14F-4D97-AF65-F5344CB8AC3E}">
        <p14:creationId xmlns:p14="http://schemas.microsoft.com/office/powerpoint/2010/main" val="41001562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2</a:t>
            </a:fld>
            <a:endParaRPr lang="en-GB"/>
          </a:p>
        </p:txBody>
      </p:sp>
    </p:spTree>
    <p:extLst>
      <p:ext uri="{BB962C8B-B14F-4D97-AF65-F5344CB8AC3E}">
        <p14:creationId xmlns:p14="http://schemas.microsoft.com/office/powerpoint/2010/main" val="39573645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11</a:t>
            </a:fld>
            <a:endParaRPr lang="en-GB"/>
          </a:p>
        </p:txBody>
      </p:sp>
    </p:spTree>
    <p:extLst>
      <p:ext uri="{BB962C8B-B14F-4D97-AF65-F5344CB8AC3E}">
        <p14:creationId xmlns:p14="http://schemas.microsoft.com/office/powerpoint/2010/main" val="4925682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12</a:t>
            </a:fld>
            <a:endParaRPr lang="en-GB"/>
          </a:p>
        </p:txBody>
      </p:sp>
    </p:spTree>
    <p:extLst>
      <p:ext uri="{BB962C8B-B14F-4D97-AF65-F5344CB8AC3E}">
        <p14:creationId xmlns:p14="http://schemas.microsoft.com/office/powerpoint/2010/main" val="26074383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13</a:t>
            </a:fld>
            <a:endParaRPr lang="en-GB"/>
          </a:p>
        </p:txBody>
      </p:sp>
    </p:spTree>
    <p:extLst>
      <p:ext uri="{BB962C8B-B14F-4D97-AF65-F5344CB8AC3E}">
        <p14:creationId xmlns:p14="http://schemas.microsoft.com/office/powerpoint/2010/main" val="284075607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14</a:t>
            </a:fld>
            <a:endParaRPr lang="en-GB"/>
          </a:p>
        </p:txBody>
      </p:sp>
    </p:spTree>
    <p:extLst>
      <p:ext uri="{BB962C8B-B14F-4D97-AF65-F5344CB8AC3E}">
        <p14:creationId xmlns:p14="http://schemas.microsoft.com/office/powerpoint/2010/main" val="227686254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15</a:t>
            </a:fld>
            <a:endParaRPr lang="en-GB"/>
          </a:p>
        </p:txBody>
      </p:sp>
    </p:spTree>
    <p:extLst>
      <p:ext uri="{BB962C8B-B14F-4D97-AF65-F5344CB8AC3E}">
        <p14:creationId xmlns:p14="http://schemas.microsoft.com/office/powerpoint/2010/main" val="19803401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3</a:t>
            </a:fld>
            <a:endParaRPr lang="en-GB"/>
          </a:p>
        </p:txBody>
      </p:sp>
    </p:spTree>
    <p:extLst>
      <p:ext uri="{BB962C8B-B14F-4D97-AF65-F5344CB8AC3E}">
        <p14:creationId xmlns:p14="http://schemas.microsoft.com/office/powerpoint/2010/main" val="972868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4</a:t>
            </a:fld>
            <a:endParaRPr lang="en-GB"/>
          </a:p>
        </p:txBody>
      </p:sp>
    </p:spTree>
    <p:extLst>
      <p:ext uri="{BB962C8B-B14F-4D97-AF65-F5344CB8AC3E}">
        <p14:creationId xmlns:p14="http://schemas.microsoft.com/office/powerpoint/2010/main" val="31645661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5</a:t>
            </a:fld>
            <a:endParaRPr lang="en-GB"/>
          </a:p>
        </p:txBody>
      </p:sp>
    </p:spTree>
    <p:extLst>
      <p:ext uri="{BB962C8B-B14F-4D97-AF65-F5344CB8AC3E}">
        <p14:creationId xmlns:p14="http://schemas.microsoft.com/office/powerpoint/2010/main" val="9243151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6</a:t>
            </a:fld>
            <a:endParaRPr lang="en-GB"/>
          </a:p>
        </p:txBody>
      </p:sp>
    </p:spTree>
    <p:extLst>
      <p:ext uri="{BB962C8B-B14F-4D97-AF65-F5344CB8AC3E}">
        <p14:creationId xmlns:p14="http://schemas.microsoft.com/office/powerpoint/2010/main" val="12032858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i="0" kern="1200" dirty="0" smtClean="0">
                <a:solidFill>
                  <a:schemeClr val="tx1"/>
                </a:solidFill>
                <a:effectLst/>
                <a:latin typeface="+mn-lt"/>
                <a:ea typeface="+mn-ea"/>
                <a:cs typeface="+mn-cs"/>
              </a:rPr>
              <a:t>1. What is the Scheme?</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In brief, employers will be able to contact HMRC for a grant to cover 80% of the wages (up to a total of £2,500 per month) of employees who are not working but are “furloughed” and kept on payroll, rather than being dismissed. The Scheme is available to any employer in the country – small or large, charitable or non-profit.</a:t>
            </a:r>
          </a:p>
          <a:p>
            <a:r>
              <a:rPr lang="en-US" sz="1200" b="0" i="0" kern="1200" dirty="0" smtClean="0">
                <a:solidFill>
                  <a:schemeClr val="tx1"/>
                </a:solidFill>
                <a:effectLst/>
                <a:latin typeface="+mn-lt"/>
                <a:ea typeface="+mn-ea"/>
                <a:cs typeface="+mn-cs"/>
              </a:rPr>
              <a:t>It is not clear what is meant by “wages” in this context – whether it is just “basic pay” or includes allowances and bonuses paid in a prior reference period. Nor whether it includes employer pension and national insurance contributions. We understand further guidance will be issued shortly.</a:t>
            </a:r>
          </a:p>
          <a:p>
            <a:r>
              <a:rPr lang="en-US" sz="1200" b="1" i="0" kern="1200" dirty="0" smtClean="0">
                <a:solidFill>
                  <a:schemeClr val="tx1"/>
                </a:solidFill>
                <a:effectLst/>
                <a:latin typeface="+mn-lt"/>
                <a:ea typeface="+mn-ea"/>
                <a:cs typeface="+mn-cs"/>
              </a:rPr>
              <a:t>2. When will it apply?</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Government has announced that the Scheme will cover backdated wages from 1 March 2020, although it is likely to be some weeks before the payments are actually made under it.</a:t>
            </a:r>
          </a:p>
          <a:p>
            <a:r>
              <a:rPr lang="en-US" sz="1200" b="1" i="0" kern="1200" dirty="0" smtClean="0">
                <a:solidFill>
                  <a:schemeClr val="tx1"/>
                </a:solidFill>
                <a:effectLst/>
                <a:latin typeface="+mn-lt"/>
                <a:ea typeface="+mn-ea"/>
                <a:cs typeface="+mn-cs"/>
              </a:rPr>
              <a:t>3. How does an employer apply?</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The details of application for the Scheme have not been announced yet as it is still being set up. We understand that an online portal is being set up for employers to notify HMRC and apply for the grant after the relevant employees have been notified that they are to be treated as furloughed.</a:t>
            </a:r>
          </a:p>
          <a:p>
            <a:r>
              <a:rPr lang="en-US" sz="1200" b="1" i="0" kern="1200" dirty="0" smtClean="0">
                <a:solidFill>
                  <a:schemeClr val="tx1"/>
                </a:solidFill>
                <a:effectLst/>
                <a:latin typeface="+mn-lt"/>
                <a:ea typeface="+mn-ea"/>
                <a:cs typeface="+mn-cs"/>
              </a:rPr>
              <a:t>4. What is a furloughed employee?</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“Furlough leave” or “furloughed employee” are not familiar concepts under UK employment law. However, in this context, a furloughed employee is someone who rather than being dismissed for redundancy by their employer, is kept on the payroll during a period where the employer does not have any work for the employee.</a:t>
            </a:r>
          </a:p>
          <a:p>
            <a:r>
              <a:rPr lang="en-US" sz="1200" b="0" i="0" kern="1200" dirty="0" smtClean="0">
                <a:solidFill>
                  <a:schemeClr val="tx1"/>
                </a:solidFill>
                <a:effectLst/>
                <a:latin typeface="+mn-lt"/>
                <a:ea typeface="+mn-ea"/>
                <a:cs typeface="+mn-cs"/>
              </a:rPr>
              <a:t>Workers and self-employed individuals (independent contractors) are not covered by</a:t>
            </a:r>
          </a:p>
          <a:p>
            <a:r>
              <a:rPr lang="en-US" sz="1200" b="0" i="0" kern="1200" dirty="0" smtClean="0">
                <a:solidFill>
                  <a:schemeClr val="tx1"/>
                </a:solidFill>
                <a:effectLst/>
                <a:latin typeface="+mn-lt"/>
                <a:ea typeface="+mn-ea"/>
                <a:cs typeface="+mn-cs"/>
              </a:rPr>
              <a:t>the Scheme. It is only intended to cover employees registered for PAYE purposes.</a:t>
            </a:r>
          </a:p>
          <a:p>
            <a:r>
              <a:rPr lang="en-US" sz="1200" b="0" i="0" kern="1200" dirty="0" smtClean="0">
                <a:solidFill>
                  <a:schemeClr val="tx1"/>
                </a:solidFill>
                <a:effectLst/>
                <a:latin typeface="+mn-lt"/>
                <a:ea typeface="+mn-ea"/>
                <a:cs typeface="+mn-cs"/>
              </a:rPr>
              <a:t>It does not apply to employees who have already been dismissed or made redundant – the Scheme is designed to reward employers who keep their employees on the books during the COVID-19 crisis by offering a significant wage subsidy.</a:t>
            </a:r>
          </a:p>
          <a:p>
            <a:r>
              <a:rPr lang="en-US" sz="1200" b="0" i="0" kern="1200" dirty="0" smtClean="0">
                <a:solidFill>
                  <a:schemeClr val="tx1"/>
                </a:solidFill>
                <a:effectLst/>
                <a:latin typeface="+mn-lt"/>
                <a:ea typeface="+mn-ea"/>
                <a:cs typeface="+mn-cs"/>
              </a:rPr>
              <a:t>Further, it does not appear to extend to:</a:t>
            </a:r>
          </a:p>
          <a:p>
            <a:r>
              <a:rPr lang="en-US" sz="1200" b="0" i="0" kern="1200" dirty="0" err="1" smtClean="0">
                <a:solidFill>
                  <a:schemeClr val="tx1"/>
                </a:solidFill>
                <a:effectLst/>
                <a:latin typeface="+mn-lt"/>
                <a:ea typeface="+mn-ea"/>
                <a:cs typeface="+mn-cs"/>
              </a:rPr>
              <a:t>subsidising</a:t>
            </a:r>
            <a:r>
              <a:rPr lang="en-US" sz="1200" b="0" i="0" kern="1200" dirty="0" smtClean="0">
                <a:solidFill>
                  <a:schemeClr val="tx1"/>
                </a:solidFill>
                <a:effectLst/>
                <a:latin typeface="+mn-lt"/>
                <a:ea typeface="+mn-ea"/>
                <a:cs typeface="+mn-cs"/>
              </a:rPr>
              <a:t> wages where shorter hours or reduced pay have been negotiated in response to the COVID-19 crisis; nor</a:t>
            </a:r>
          </a:p>
          <a:p>
            <a:r>
              <a:rPr lang="en-US" sz="1200" b="0" i="0" kern="1200" dirty="0" smtClean="0">
                <a:solidFill>
                  <a:schemeClr val="tx1"/>
                </a:solidFill>
                <a:effectLst/>
                <a:latin typeface="+mn-lt"/>
                <a:ea typeface="+mn-ea"/>
                <a:cs typeface="+mn-cs"/>
              </a:rPr>
              <a:t>employees on sick leave or in isolation.</a:t>
            </a:r>
          </a:p>
          <a:p>
            <a:r>
              <a:rPr lang="en-US" sz="1200" b="1" i="0" kern="1200" dirty="0" smtClean="0">
                <a:solidFill>
                  <a:schemeClr val="tx1"/>
                </a:solidFill>
                <a:effectLst/>
                <a:latin typeface="+mn-lt"/>
                <a:ea typeface="+mn-ea"/>
                <a:cs typeface="+mn-cs"/>
              </a:rPr>
              <a:t>5. Does the Scheme create a legal right to place employees on furlough leave?</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No, the Government has been clear that this announcement does not create a legal right to place employees on furlough leave. An employee’s status will be subject to employment law, and what is set out in their contract of employment.</a:t>
            </a:r>
          </a:p>
          <a:p>
            <a:r>
              <a:rPr lang="en-US" sz="1200" b="0" i="0" kern="1200" dirty="0" smtClean="0">
                <a:solidFill>
                  <a:schemeClr val="tx1"/>
                </a:solidFill>
                <a:effectLst/>
                <a:latin typeface="+mn-lt"/>
                <a:ea typeface="+mn-ea"/>
                <a:cs typeface="+mn-cs"/>
              </a:rPr>
              <a:t>Some employers may have what is called a lay-off clause in their contract, which allows them to send employees home without pay for a limited period, or they may have a practice of operating such an arrangement so that there is an implied contractual right to do it. This is rare however and most employers do not have the contractual right to lay staff off without pay. The position for them is that if they send employees home because there is insufficient work then those employees should continue to be paid. If they are not paid or there is no contractual right to send them home in the absence of work, then the employer could face claims for the unpaid wages (in the form of breach of contract or unlawful deduction from wages claims) and potentially constructive</a:t>
            </a:r>
          </a:p>
          <a:p>
            <a:r>
              <a:rPr lang="en-US" sz="1200" b="0" i="0" kern="1200" dirty="0" smtClean="0">
                <a:solidFill>
                  <a:schemeClr val="tx1"/>
                </a:solidFill>
                <a:effectLst/>
                <a:latin typeface="+mn-lt"/>
                <a:ea typeface="+mn-ea"/>
                <a:cs typeface="+mn-cs"/>
              </a:rPr>
              <a:t>dismissal claims.</a:t>
            </a:r>
          </a:p>
          <a:p>
            <a:r>
              <a:rPr lang="en-US" sz="1200" b="0" i="0" kern="1200" dirty="0" smtClean="0">
                <a:solidFill>
                  <a:schemeClr val="tx1"/>
                </a:solidFill>
                <a:effectLst/>
                <a:latin typeface="+mn-lt"/>
                <a:ea typeface="+mn-ea"/>
                <a:cs typeface="+mn-cs"/>
              </a:rPr>
              <a:t>The Scheme is designed to cover both scenarios:</a:t>
            </a:r>
          </a:p>
          <a:p>
            <a:r>
              <a:rPr lang="en-US" sz="1200" b="0" i="0" kern="1200" dirty="0" smtClean="0">
                <a:solidFill>
                  <a:schemeClr val="tx1"/>
                </a:solidFill>
                <a:effectLst/>
                <a:latin typeface="+mn-lt"/>
                <a:ea typeface="+mn-ea"/>
                <a:cs typeface="+mn-cs"/>
              </a:rPr>
              <a:t>where an employer has a lay-off clause, the Scheme will see employees receive 80% of their salary (up to the £2,500 monthly cap) as opposed to the zero pay they would otherwise be entitled to; and</a:t>
            </a:r>
          </a:p>
          <a:p>
            <a:r>
              <a:rPr lang="en-US" sz="1200" b="0" i="0" kern="1200" dirty="0" smtClean="0">
                <a:solidFill>
                  <a:schemeClr val="tx1"/>
                </a:solidFill>
                <a:effectLst/>
                <a:latin typeface="+mn-lt"/>
                <a:ea typeface="+mn-ea"/>
                <a:cs typeface="+mn-cs"/>
              </a:rPr>
              <a:t>where there is no lay-off clause, the Scheme will see Government contribute the same amount towards the employers’ contractual obligation to pay staff their wages during a period of no work.</a:t>
            </a:r>
          </a:p>
          <a:p>
            <a:r>
              <a:rPr lang="en-US" sz="1200" b="1" i="0" kern="1200" dirty="0" smtClean="0">
                <a:solidFill>
                  <a:schemeClr val="tx1"/>
                </a:solidFill>
                <a:effectLst/>
                <a:latin typeface="+mn-lt"/>
                <a:ea typeface="+mn-ea"/>
                <a:cs typeface="+mn-cs"/>
              </a:rPr>
              <a:t>6. Do employers need consent to place employees on furlough leave and are they obliged to pay the shortfall in wages above the Government contribution?</a:t>
            </a:r>
            <a:endParaRPr lang="en-US" sz="1200" b="0" i="0" kern="1200" dirty="0" smtClean="0">
              <a:solidFill>
                <a:schemeClr val="tx1"/>
              </a:solidFill>
              <a:effectLst/>
              <a:latin typeface="+mn-lt"/>
              <a:ea typeface="+mn-ea"/>
              <a:cs typeface="+mn-cs"/>
            </a:endParaRPr>
          </a:p>
          <a:p>
            <a:r>
              <a:rPr lang="en-US" sz="1200" b="0" i="0" kern="1200" dirty="0" smtClean="0">
                <a:solidFill>
                  <a:schemeClr val="tx1"/>
                </a:solidFill>
                <a:effectLst/>
                <a:latin typeface="+mn-lt"/>
                <a:ea typeface="+mn-ea"/>
                <a:cs typeface="+mn-cs"/>
              </a:rPr>
              <a:t>If an employer does not have a contractual right to enforce temporary leave then it will need consent to place an employee on furlough leave. If an employer unilaterally places an employee on furlough leave, it runs the risk of a constructive dismissal claim, although in current circumstances, the risk of such a claim would appear low, particularly when the alternative for employees is likely to be the loss of their job entirely.</a:t>
            </a:r>
          </a:p>
          <a:p>
            <a:r>
              <a:rPr lang="en-US" sz="1200" b="0" i="0" kern="1200" dirty="0" smtClean="0">
                <a:solidFill>
                  <a:schemeClr val="tx1"/>
                </a:solidFill>
                <a:effectLst/>
                <a:latin typeface="+mn-lt"/>
                <a:ea typeface="+mn-ea"/>
                <a:cs typeface="+mn-cs"/>
              </a:rPr>
              <a:t>More significantly perhaps is the position regarding the pay due to the employee in excess of the Government contribution. Unless an employer has the right to reduce pay during a period of temporary leave, then it will be obliged to make up any shortfall and continue benefits during any period of furlough, unless employees agree to reduced pay (perhaps to avoid a risk that the employer has to make redundancies).</a:t>
            </a:r>
          </a:p>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7</a:t>
            </a:fld>
            <a:endParaRPr lang="en-GB"/>
          </a:p>
        </p:txBody>
      </p:sp>
    </p:spTree>
    <p:extLst>
      <p:ext uri="{BB962C8B-B14F-4D97-AF65-F5344CB8AC3E}">
        <p14:creationId xmlns:p14="http://schemas.microsoft.com/office/powerpoint/2010/main" val="21401809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8</a:t>
            </a:fld>
            <a:endParaRPr lang="en-GB"/>
          </a:p>
        </p:txBody>
      </p:sp>
    </p:spTree>
    <p:extLst>
      <p:ext uri="{BB962C8B-B14F-4D97-AF65-F5344CB8AC3E}">
        <p14:creationId xmlns:p14="http://schemas.microsoft.com/office/powerpoint/2010/main" val="34427551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9</a:t>
            </a:fld>
            <a:endParaRPr lang="en-GB"/>
          </a:p>
        </p:txBody>
      </p:sp>
    </p:spTree>
    <p:extLst>
      <p:ext uri="{BB962C8B-B14F-4D97-AF65-F5344CB8AC3E}">
        <p14:creationId xmlns:p14="http://schemas.microsoft.com/office/powerpoint/2010/main" val="2994861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D78BE0C1-64C9-4CE2-92BA-B766284FC770}" type="slidenum">
              <a:rPr lang="en-GB" smtClean="0"/>
              <a:t>10</a:t>
            </a:fld>
            <a:endParaRPr lang="en-GB"/>
          </a:p>
        </p:txBody>
      </p:sp>
    </p:spTree>
    <p:extLst>
      <p:ext uri="{BB962C8B-B14F-4D97-AF65-F5344CB8AC3E}">
        <p14:creationId xmlns:p14="http://schemas.microsoft.com/office/powerpoint/2010/main" val="39757353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93A48FC-F5B6-409F-BA16-DE4F33FEE44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6332522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3A48FC-F5B6-409F-BA16-DE4F33FEE44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361480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3A48FC-F5B6-409F-BA16-DE4F33FEE44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8227556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93A48FC-F5B6-409F-BA16-DE4F33FEE44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1264312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93A48FC-F5B6-409F-BA16-DE4F33FEE440}"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67326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93A48FC-F5B6-409F-BA16-DE4F33FEE440}"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19983657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93A48FC-F5B6-409F-BA16-DE4F33FEE440}" type="datetimeFigureOut">
              <a:rPr lang="en-GB" smtClean="0"/>
              <a:t>23/04/2020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3927013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93A48FC-F5B6-409F-BA16-DE4F33FEE440}" type="datetimeFigureOut">
              <a:rPr lang="en-GB" smtClean="0"/>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017904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3A48FC-F5B6-409F-BA16-DE4F33FEE440}" type="datetimeFigureOut">
              <a:rPr lang="en-GB" smtClean="0"/>
              <a:t>23/04/2020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4078349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3A48FC-F5B6-409F-BA16-DE4F33FEE440}"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2274337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93A48FC-F5B6-409F-BA16-DE4F33FEE440}"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1EEE3F-F157-4454-BD2F-197942451479}" type="slidenum">
              <a:rPr lang="en-GB" smtClean="0"/>
              <a:t>‹#›</a:t>
            </a:fld>
            <a:endParaRPr lang="en-GB"/>
          </a:p>
        </p:txBody>
      </p:sp>
    </p:spTree>
    <p:extLst>
      <p:ext uri="{BB962C8B-B14F-4D97-AF65-F5344CB8AC3E}">
        <p14:creationId xmlns:p14="http://schemas.microsoft.com/office/powerpoint/2010/main" val="18908550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3A48FC-F5B6-409F-BA16-DE4F33FEE440}" type="datetimeFigureOut">
              <a:rPr lang="en-GB" smtClean="0"/>
              <a:t>23/04/2020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1EEE3F-F157-4454-BD2F-197942451479}" type="slidenum">
              <a:rPr lang="en-GB" smtClean="0"/>
              <a:t>‹#›</a:t>
            </a:fld>
            <a:endParaRPr lang="en-GB"/>
          </a:p>
        </p:txBody>
      </p:sp>
    </p:spTree>
    <p:extLst>
      <p:ext uri="{BB962C8B-B14F-4D97-AF65-F5344CB8AC3E}">
        <p14:creationId xmlns:p14="http://schemas.microsoft.com/office/powerpoint/2010/main" val="39092620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hyperlink" Target="mailto:info@alsagercommunitysupport.org.uk" TargetMode="External"/><Relationship Id="rId4" Type="http://schemas.openxmlformats.org/officeDocument/2006/relationships/hyperlink" Target="mailto:clerk@middlewich.org.uk"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www.cvsce.org.uk/meet-funder" TargetMode="External"/><Relationship Id="rId5" Type="http://schemas.openxmlformats.org/officeDocument/2006/relationships/hyperlink" Target="http://cheshirecommunityfoundation.org.uk/community-foundation-launches-cheshire-and-warrington-covid-19-response-fund/" TargetMode="External"/><Relationship Id="rId4" Type="http://schemas.openxmlformats.org/officeDocument/2006/relationships/hyperlink" Target="https://www.cvsce.org.uk/covid-19-funding-support-index-page"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s://www.cvsce.org.uk/directories/vcfs"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cvsce.org.uk/covid-19-coronavirus-information-and-guidance-voluntary-sector-organisations"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hyperlink" Target="https://www.acas.org.uk/webinars" TargetMode="External"/><Relationship Id="rId3" Type="http://schemas.openxmlformats.org/officeDocument/2006/relationships/image" Target="../media/image2.jpg"/><Relationship Id="rId7" Type="http://schemas.openxmlformats.org/officeDocument/2006/relationships/hyperlink" Target="https://acasnational.cmail19.com/t/r-l-jhkhhdg-ofqjdhyr-d/"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acasnational.cmail19.com/t/r-l-jhkhhdg-ofqjdhyr-i/" TargetMode="External"/><Relationship Id="rId5" Type="http://schemas.openxmlformats.org/officeDocument/2006/relationships/hyperlink" Target="https://acasnational.cmail19.com/t/r-l-jhkhhdg-ofqjdhyr-t/" TargetMode="External"/><Relationship Id="rId4" Type="http://schemas.openxmlformats.org/officeDocument/2006/relationships/hyperlink" Target="https://acasnational.cmail19.com/t/r-l-jhkhhdg-ofqjdhyr-j/" TargetMode="External"/><Relationship Id="rId9" Type="http://schemas.openxmlformats.org/officeDocument/2006/relationships/hyperlink" Target="https://register.gotowebinar.com/recording/viewRecording/5193030107976045313/4178211662018757647/kris.walton@cvsce.org.uk?registrantKey=4609987679088789006&amp;type=ATTENDEEEMAILRECORDINGLINK"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www.cvsce.org.uk/covid-19-access-contactless-payment-devices"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image" Target="../media/image2.jpg"/><Relationship Id="rId4" Type="http://schemas.openxmlformats.org/officeDocument/2006/relationships/hyperlink" Target="https://www.cvsce.org.uk/covid-19-cvs-dbs-check-support"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mailto:Northwestteam@tnlcommunityfund.org.uk" TargetMode="External"/><Relationship Id="rId4" Type="http://schemas.openxmlformats.org/officeDocument/2006/relationships/hyperlink" Target="mailto:sarah.blackie@tnlcommunityfund.org.uk"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mailto:Laura.Crane@cheshireeast.gov.uk" TargetMode="External"/><Relationship Id="rId3" Type="http://schemas.openxmlformats.org/officeDocument/2006/relationships/image" Target="../media/image2.jpg"/><Relationship Id="rId7" Type="http://schemas.openxmlformats.org/officeDocument/2006/relationships/hyperlink" Target="mailto:admin@weareknutsford.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mailto:David.McGifford@congleton-tc.gov.uk" TargetMode="External"/><Relationship Id="rId11" Type="http://schemas.openxmlformats.org/officeDocument/2006/relationships/hyperlink" Target="mailto:info@alsagercommunitysupport.org.uk" TargetMode="External"/><Relationship Id="rId5" Type="http://schemas.openxmlformats.org/officeDocument/2006/relationships/hyperlink" Target="mailto:clerk@handforth.org.uk" TargetMode="External"/><Relationship Id="rId10" Type="http://schemas.openxmlformats.org/officeDocument/2006/relationships/hyperlink" Target="mailto:clerk@middlewich.org.uk" TargetMode="External"/><Relationship Id="rId4" Type="http://schemas.openxmlformats.org/officeDocument/2006/relationships/hyperlink" Target="mailto:haf.barlow@poyntontowncouncil.gov.uk" TargetMode="External"/><Relationship Id="rId9" Type="http://schemas.openxmlformats.org/officeDocument/2006/relationships/hyperlink" Target="mailto:katy.pepper@sky.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3361267"/>
            <a:ext cx="12192000" cy="3496733"/>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ctrTitle"/>
          </p:nvPr>
        </p:nvSpPr>
        <p:spPr>
          <a:xfrm>
            <a:off x="370937" y="3721100"/>
            <a:ext cx="11192990" cy="732897"/>
          </a:xfrm>
        </p:spPr>
        <p:txBody>
          <a:bodyPr>
            <a:normAutofit fontScale="90000"/>
          </a:bodyPr>
          <a:lstStyle/>
          <a:p>
            <a:pPr algn="l"/>
            <a:r>
              <a:rPr lang="en-US" dirty="0" smtClean="0">
                <a:solidFill>
                  <a:srgbClr val="7030A0"/>
                </a:solidFill>
                <a:latin typeface="Open Sans SemiBold" panose="020B0706030804020204" pitchFamily="34" charset="0"/>
                <a:ea typeface="Open Sans SemiBold" panose="020B0706030804020204" pitchFamily="34" charset="0"/>
                <a:cs typeface="Open Sans SemiBold" panose="020B0706030804020204" pitchFamily="34" charset="0"/>
              </a:rPr>
              <a:t>Thursday Thoughts</a:t>
            </a:r>
            <a:endParaRPr lang="en-GB" dirty="0">
              <a:solidFill>
                <a:srgbClr val="7030A0"/>
              </a:solidFill>
              <a:latin typeface="Open Sans SemiBold" panose="020B0706030804020204" pitchFamily="34" charset="0"/>
              <a:ea typeface="Open Sans SemiBold" panose="020B0706030804020204" pitchFamily="34" charset="0"/>
              <a:cs typeface="Open Sans SemiBold" panose="020B0706030804020204" pitchFamily="34" charset="0"/>
            </a:endParaRPr>
          </a:p>
        </p:txBody>
      </p:sp>
      <p:sp>
        <p:nvSpPr>
          <p:cNvPr id="3" name="Subtitle 2"/>
          <p:cNvSpPr>
            <a:spLocks noGrp="1"/>
          </p:cNvSpPr>
          <p:nvPr>
            <p:ph type="subTitle" idx="1"/>
          </p:nvPr>
        </p:nvSpPr>
        <p:spPr>
          <a:xfrm>
            <a:off x="370937" y="4745038"/>
            <a:ext cx="9144000" cy="1716722"/>
          </a:xfrm>
        </p:spPr>
        <p:txBody>
          <a:bodyPr>
            <a:normAutofit/>
          </a:bodyPr>
          <a:lstStyle/>
          <a:p>
            <a:pPr algn="l"/>
            <a:r>
              <a:rPr lang="en-US" dirty="0" smtClean="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rPr>
              <a:t>23</a:t>
            </a:r>
            <a:r>
              <a:rPr lang="en-US" baseline="30000" dirty="0" smtClean="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rPr>
              <a:t>rd</a:t>
            </a:r>
            <a:r>
              <a:rPr lang="en-US" dirty="0" smtClean="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rPr>
              <a:t> April 2020</a:t>
            </a:r>
          </a:p>
          <a:p>
            <a:pPr algn="l"/>
            <a:endParaRPr lang="en-US" dirty="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endParaRPr>
          </a:p>
          <a:p>
            <a:pPr algn="l"/>
            <a:r>
              <a:rPr lang="en-US" dirty="0" smtClean="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rPr>
              <a:t>Welcome to the Meeting</a:t>
            </a:r>
          </a:p>
          <a:p>
            <a:pPr algn="l"/>
            <a:endParaRPr lang="en-US" dirty="0">
              <a:solidFill>
                <a:schemeClr val="accent5"/>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70937" y="171374"/>
            <a:ext cx="3951201" cy="2793653"/>
          </a:xfrm>
          <a:prstGeom prst="rect">
            <a:avLst/>
          </a:prstGeom>
        </p:spPr>
      </p:pic>
    </p:spTree>
    <p:extLst>
      <p:ext uri="{BB962C8B-B14F-4D97-AF65-F5344CB8AC3E}">
        <p14:creationId xmlns:p14="http://schemas.microsoft.com/office/powerpoint/2010/main" val="618956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196292" y="167630"/>
            <a:ext cx="10515600" cy="867833"/>
          </a:xfrm>
        </p:spPr>
        <p:txBody>
          <a:bodyPr/>
          <a:lstStyle/>
          <a:p>
            <a:pPr algn="ctr"/>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Virtual Volunteer Networks</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graphicFrame>
        <p:nvGraphicFramePr>
          <p:cNvPr id="11" name="object 2"/>
          <p:cNvGraphicFramePr>
            <a:graphicFrameLocks noGrp="1"/>
          </p:cNvGraphicFramePr>
          <p:nvPr>
            <p:extLst>
              <p:ext uri="{D42A27DB-BD31-4B8C-83A1-F6EECF244321}">
                <p14:modId xmlns:p14="http://schemas.microsoft.com/office/powerpoint/2010/main" val="3906650051"/>
              </p:ext>
            </p:extLst>
          </p:nvPr>
        </p:nvGraphicFramePr>
        <p:xfrm>
          <a:off x="223057" y="1330791"/>
          <a:ext cx="11745885" cy="3219576"/>
        </p:xfrm>
        <a:graphic>
          <a:graphicData uri="http://schemas.openxmlformats.org/drawingml/2006/table">
            <a:tbl>
              <a:tblPr firstRow="1" bandRow="1">
                <a:tableStyleId>{2D5ABB26-0587-4C30-8999-92F81FD0307C}</a:tableStyleId>
              </a:tblPr>
              <a:tblGrid>
                <a:gridCol w="2011680">
                  <a:extLst>
                    <a:ext uri="{9D8B030D-6E8A-4147-A177-3AD203B41FA5}">
                      <a16:colId xmlns:a16="http://schemas.microsoft.com/office/drawing/2014/main" val="20000"/>
                    </a:ext>
                  </a:extLst>
                </a:gridCol>
                <a:gridCol w="6392487">
                  <a:extLst>
                    <a:ext uri="{9D8B030D-6E8A-4147-A177-3AD203B41FA5}">
                      <a16:colId xmlns:a16="http://schemas.microsoft.com/office/drawing/2014/main" val="20001"/>
                    </a:ext>
                  </a:extLst>
                </a:gridCol>
                <a:gridCol w="3341718">
                  <a:extLst>
                    <a:ext uri="{9D8B030D-6E8A-4147-A177-3AD203B41FA5}">
                      <a16:colId xmlns:a16="http://schemas.microsoft.com/office/drawing/2014/main" val="20002"/>
                    </a:ext>
                  </a:extLst>
                </a:gridCol>
              </a:tblGrid>
              <a:tr h="1606931">
                <a:tc>
                  <a:txBody>
                    <a:bodyPr/>
                    <a:lstStyle/>
                    <a:p>
                      <a:pPr>
                        <a:lnSpc>
                          <a:spcPct val="100000"/>
                        </a:lnSpc>
                      </a:pPr>
                      <a:endParaRPr sz="1100">
                        <a:latin typeface="Times New Roman"/>
                        <a:cs typeface="Times New Roman"/>
                      </a:endParaRPr>
                    </a:p>
                  </a:txBody>
                  <a:tcPr marL="0" marR="0" marT="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a:lnSpc>
                          <a:spcPct val="100000"/>
                        </a:lnSpc>
                        <a:spcBef>
                          <a:spcPts val="40"/>
                        </a:spcBef>
                      </a:pPr>
                      <a:r>
                        <a:rPr sz="1100" b="1" spc="-5" dirty="0">
                          <a:latin typeface="Calibri"/>
                          <a:cs typeface="Calibri"/>
                        </a:rPr>
                        <a:t>Middlewich Town</a:t>
                      </a:r>
                      <a:r>
                        <a:rPr sz="1100" b="1" spc="-30" dirty="0">
                          <a:latin typeface="Calibri"/>
                          <a:cs typeface="Calibri"/>
                        </a:rPr>
                        <a:t> </a:t>
                      </a:r>
                      <a:r>
                        <a:rPr sz="1100" b="1" spc="-5" dirty="0">
                          <a:latin typeface="Calibri"/>
                          <a:cs typeface="Calibri"/>
                        </a:rPr>
                        <a:t>Council</a:t>
                      </a:r>
                      <a:endParaRPr sz="1100" dirty="0">
                        <a:latin typeface="Calibri"/>
                        <a:cs typeface="Calibri"/>
                      </a:endParaRPr>
                    </a:p>
                    <a:p>
                      <a:pPr marL="67945" marR="2571115">
                        <a:lnSpc>
                          <a:spcPct val="106400"/>
                        </a:lnSpc>
                      </a:pPr>
                      <a:r>
                        <a:rPr sz="1100" dirty="0">
                          <a:latin typeface="Calibri"/>
                          <a:cs typeface="Calibri"/>
                        </a:rPr>
                        <a:t>Lisa </a:t>
                      </a:r>
                      <a:r>
                        <a:rPr sz="1100" spc="-5" dirty="0">
                          <a:latin typeface="Calibri"/>
                          <a:cs typeface="Calibri"/>
                        </a:rPr>
                        <a:t>Benskin (Clerk) </a:t>
                      </a:r>
                      <a:r>
                        <a:rPr sz="1100" u="sng" spc="-5" dirty="0">
                          <a:solidFill>
                            <a:srgbClr val="0000FF"/>
                          </a:solidFill>
                          <a:uFill>
                            <a:solidFill>
                              <a:srgbClr val="0000FF"/>
                            </a:solidFill>
                          </a:uFill>
                          <a:latin typeface="Calibri"/>
                          <a:cs typeface="Calibri"/>
                          <a:hlinkClick r:id="rId4"/>
                        </a:rPr>
                        <a:t>clerk@middlewich.org.uk </a:t>
                      </a:r>
                      <a:r>
                        <a:rPr sz="1100" spc="-5" dirty="0">
                          <a:solidFill>
                            <a:srgbClr val="0000FF"/>
                          </a:solidFill>
                          <a:latin typeface="Calibri"/>
                          <a:cs typeface="Calibri"/>
                        </a:rPr>
                        <a:t> </a:t>
                      </a:r>
                      <a:r>
                        <a:rPr sz="1100" spc="-5" dirty="0">
                          <a:latin typeface="Calibri"/>
                          <a:cs typeface="Calibri"/>
                        </a:rPr>
                        <a:t>01606 833434</a:t>
                      </a:r>
                      <a:endParaRPr sz="1100" dirty="0">
                        <a:latin typeface="Calibri"/>
                        <a:cs typeface="Calibri"/>
                      </a:endParaRPr>
                    </a:p>
                    <a:p>
                      <a:pPr>
                        <a:lnSpc>
                          <a:spcPct val="100000"/>
                        </a:lnSpc>
                        <a:spcBef>
                          <a:spcPts val="40"/>
                        </a:spcBef>
                      </a:pPr>
                      <a:endParaRPr sz="1250" dirty="0">
                        <a:latin typeface="Times New Roman"/>
                        <a:cs typeface="Times New Roman"/>
                      </a:endParaRPr>
                    </a:p>
                    <a:p>
                      <a:pPr marL="67945">
                        <a:lnSpc>
                          <a:spcPct val="100000"/>
                        </a:lnSpc>
                      </a:pPr>
                      <a:r>
                        <a:rPr sz="1100" b="1" spc="-5" dirty="0">
                          <a:latin typeface="Calibri"/>
                          <a:cs typeface="Calibri"/>
                        </a:rPr>
                        <a:t>Alsager Community Church </a:t>
                      </a:r>
                      <a:r>
                        <a:rPr sz="1100" b="1" dirty="0">
                          <a:latin typeface="Calibri"/>
                          <a:cs typeface="Calibri"/>
                        </a:rPr>
                        <a:t>– </a:t>
                      </a:r>
                      <a:r>
                        <a:rPr sz="1100" b="1" spc="-5" dirty="0">
                          <a:latin typeface="Calibri"/>
                          <a:cs typeface="Calibri"/>
                        </a:rPr>
                        <a:t>Alsager Community Support</a:t>
                      </a:r>
                      <a:r>
                        <a:rPr sz="1100" b="1" spc="15" dirty="0">
                          <a:latin typeface="Calibri"/>
                          <a:cs typeface="Calibri"/>
                        </a:rPr>
                        <a:t> </a:t>
                      </a:r>
                      <a:r>
                        <a:rPr sz="1100" b="1" dirty="0">
                          <a:latin typeface="Calibri"/>
                          <a:cs typeface="Calibri"/>
                        </a:rPr>
                        <a:t>Centre</a:t>
                      </a:r>
                      <a:endParaRPr sz="1100" dirty="0">
                        <a:latin typeface="Calibri"/>
                        <a:cs typeface="Calibri"/>
                      </a:endParaRPr>
                    </a:p>
                    <a:p>
                      <a:pPr marL="67945" marR="4334510">
                        <a:lnSpc>
                          <a:spcPct val="105500"/>
                        </a:lnSpc>
                        <a:spcBef>
                          <a:spcPts val="10"/>
                        </a:spcBef>
                      </a:pPr>
                      <a:r>
                        <a:rPr sz="1100" dirty="0">
                          <a:latin typeface="Calibri"/>
                          <a:cs typeface="Calibri"/>
                        </a:rPr>
                        <a:t>Liz </a:t>
                      </a:r>
                      <a:r>
                        <a:rPr sz="1100" spc="-5" dirty="0">
                          <a:latin typeface="Calibri"/>
                          <a:cs typeface="Calibri"/>
                        </a:rPr>
                        <a:t>Pinkney  01270</a:t>
                      </a:r>
                      <a:r>
                        <a:rPr sz="1100" spc="-65" dirty="0">
                          <a:latin typeface="Calibri"/>
                          <a:cs typeface="Calibri"/>
                        </a:rPr>
                        <a:t> </a:t>
                      </a:r>
                      <a:r>
                        <a:rPr sz="1100" spc="-5" dirty="0">
                          <a:latin typeface="Calibri"/>
                          <a:cs typeface="Calibri"/>
                        </a:rPr>
                        <a:t>876605</a:t>
                      </a:r>
                      <a:endParaRPr sz="1100" dirty="0">
                        <a:latin typeface="Calibri"/>
                        <a:cs typeface="Calibri"/>
                      </a:endParaRPr>
                    </a:p>
                    <a:p>
                      <a:pPr marL="67945">
                        <a:lnSpc>
                          <a:spcPct val="100000"/>
                        </a:lnSpc>
                        <a:spcBef>
                          <a:spcPts val="85"/>
                        </a:spcBef>
                      </a:pPr>
                      <a:r>
                        <a:rPr sz="1100" u="sng" spc="-5" dirty="0">
                          <a:solidFill>
                            <a:srgbClr val="0000FF"/>
                          </a:solidFill>
                          <a:uFill>
                            <a:solidFill>
                              <a:srgbClr val="0000FF"/>
                            </a:solidFill>
                          </a:uFill>
                          <a:latin typeface="Calibri"/>
                          <a:cs typeface="Calibri"/>
                          <a:hlinkClick r:id="rId5"/>
                        </a:rPr>
                        <a:t>info@alsagercommunitysupport.org.uk</a:t>
                      </a:r>
                      <a:endParaRPr sz="1100" dirty="0">
                        <a:latin typeface="Calibri"/>
                        <a:cs typeface="Calibri"/>
                      </a:endParaRPr>
                    </a:p>
                  </a:txBody>
                  <a:tcPr marL="0" marR="0" marT="508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a:lnSpc>
                          <a:spcPct val="100000"/>
                        </a:lnSpc>
                      </a:pPr>
                      <a:endParaRPr sz="1100" dirty="0">
                        <a:latin typeface="Times New Roman"/>
                        <a:cs typeface="Times New Roman"/>
                      </a:endParaRPr>
                    </a:p>
                  </a:txBody>
                  <a:tcPr marL="0" marR="0" marT="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extLst>
                  <a:ext uri="{0D108BD9-81ED-4DB2-BD59-A6C34878D82A}">
                    <a16:rowId xmlns:a16="http://schemas.microsoft.com/office/drawing/2014/main" val="10000"/>
                  </a:ext>
                </a:extLst>
              </a:tr>
              <a:tr h="894588">
                <a:tc>
                  <a:txBody>
                    <a:bodyPr/>
                    <a:lstStyle/>
                    <a:p>
                      <a:pPr marL="68580">
                        <a:lnSpc>
                          <a:spcPct val="100000"/>
                        </a:lnSpc>
                        <a:spcBef>
                          <a:spcPts val="50"/>
                        </a:spcBef>
                      </a:pPr>
                      <a:r>
                        <a:rPr sz="1100" spc="-5" dirty="0">
                          <a:latin typeface="Calibri"/>
                          <a:cs typeface="Calibri"/>
                        </a:rPr>
                        <a:t>Crewe</a:t>
                      </a:r>
                      <a:endParaRPr sz="110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a:lnSpc>
                          <a:spcPct val="100000"/>
                        </a:lnSpc>
                        <a:spcBef>
                          <a:spcPts val="50"/>
                        </a:spcBef>
                      </a:pPr>
                      <a:r>
                        <a:rPr sz="1100" b="1" spc="-5" dirty="0">
                          <a:latin typeface="Calibri"/>
                          <a:cs typeface="Calibri"/>
                        </a:rPr>
                        <a:t>Community Development</a:t>
                      </a:r>
                      <a:r>
                        <a:rPr sz="1100" b="1" spc="-10" dirty="0">
                          <a:latin typeface="Calibri"/>
                          <a:cs typeface="Calibri"/>
                        </a:rPr>
                        <a:t> </a:t>
                      </a:r>
                      <a:r>
                        <a:rPr sz="1100" b="1" spc="-5" dirty="0">
                          <a:latin typeface="Calibri"/>
                          <a:cs typeface="Calibri"/>
                        </a:rPr>
                        <a:t>Officer</a:t>
                      </a:r>
                      <a:endParaRPr sz="1100" dirty="0">
                        <a:latin typeface="Calibri"/>
                        <a:cs typeface="Calibri"/>
                      </a:endParaRPr>
                    </a:p>
                    <a:p>
                      <a:pPr marL="67945" marR="4334510">
                        <a:lnSpc>
                          <a:spcPts val="1400"/>
                        </a:lnSpc>
                        <a:spcBef>
                          <a:spcPts val="50"/>
                        </a:spcBef>
                      </a:pPr>
                      <a:r>
                        <a:rPr sz="1100" dirty="0">
                          <a:latin typeface="Calibri"/>
                          <a:cs typeface="Calibri"/>
                        </a:rPr>
                        <a:t>Mark </a:t>
                      </a:r>
                      <a:r>
                        <a:rPr sz="1100" spc="-5" dirty="0">
                          <a:latin typeface="Calibri"/>
                          <a:cs typeface="Calibri"/>
                        </a:rPr>
                        <a:t>Gleave  07950</a:t>
                      </a:r>
                      <a:r>
                        <a:rPr sz="1100" spc="-65" dirty="0">
                          <a:latin typeface="Calibri"/>
                          <a:cs typeface="Calibri"/>
                        </a:rPr>
                        <a:t> </a:t>
                      </a:r>
                      <a:r>
                        <a:rPr sz="1100" spc="-5" dirty="0">
                          <a:latin typeface="Calibri"/>
                          <a:cs typeface="Calibri"/>
                        </a:rPr>
                        <a:t>798512</a:t>
                      </a:r>
                      <a:endParaRPr sz="1100" dirty="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marR="1453515">
                        <a:lnSpc>
                          <a:spcPts val="1390"/>
                        </a:lnSpc>
                        <a:spcBef>
                          <a:spcPts val="40"/>
                        </a:spcBef>
                      </a:pPr>
                      <a:r>
                        <a:rPr sz="1100" dirty="0">
                          <a:latin typeface="Calibri"/>
                          <a:cs typeface="Calibri"/>
                        </a:rPr>
                        <a:t>Mark </a:t>
                      </a:r>
                      <a:r>
                        <a:rPr sz="1100" spc="-5" dirty="0">
                          <a:latin typeface="Calibri"/>
                          <a:cs typeface="Calibri"/>
                        </a:rPr>
                        <a:t>Gleave  07950</a:t>
                      </a:r>
                      <a:r>
                        <a:rPr sz="1100" spc="-75" dirty="0">
                          <a:latin typeface="Calibri"/>
                          <a:cs typeface="Calibri"/>
                        </a:rPr>
                        <a:t> </a:t>
                      </a:r>
                      <a:r>
                        <a:rPr sz="1100" spc="-5" dirty="0">
                          <a:latin typeface="Calibri"/>
                          <a:cs typeface="Calibri"/>
                        </a:rPr>
                        <a:t>798512</a:t>
                      </a:r>
                      <a:endParaRPr sz="1100" dirty="0">
                        <a:latin typeface="Calibri"/>
                        <a:cs typeface="Calibri"/>
                      </a:endParaRPr>
                    </a:p>
                    <a:p>
                      <a:pPr marL="67945" marR="1453515">
                        <a:lnSpc>
                          <a:spcPts val="1400"/>
                        </a:lnSpc>
                        <a:spcBef>
                          <a:spcPts val="5"/>
                        </a:spcBef>
                      </a:pPr>
                      <a:r>
                        <a:rPr sz="1100" dirty="0">
                          <a:latin typeface="Calibri"/>
                          <a:cs typeface="Calibri"/>
                        </a:rPr>
                        <a:t>Joe </a:t>
                      </a:r>
                      <a:r>
                        <a:rPr sz="1100" spc="-5" dirty="0">
                          <a:latin typeface="Calibri"/>
                          <a:cs typeface="Calibri"/>
                        </a:rPr>
                        <a:t>Cosby  07557</a:t>
                      </a:r>
                      <a:r>
                        <a:rPr sz="1100" spc="-75" dirty="0">
                          <a:latin typeface="Calibri"/>
                          <a:cs typeface="Calibri"/>
                        </a:rPr>
                        <a:t> </a:t>
                      </a:r>
                      <a:r>
                        <a:rPr sz="1100" spc="-5" dirty="0">
                          <a:latin typeface="Calibri"/>
                          <a:cs typeface="Calibri"/>
                        </a:rPr>
                        <a:t>679456</a:t>
                      </a:r>
                      <a:endParaRPr sz="1100" dirty="0">
                        <a:latin typeface="Calibri"/>
                        <a:cs typeface="Calibri"/>
                      </a:endParaRPr>
                    </a:p>
                  </a:txBody>
                  <a:tcPr marL="0" marR="0" marT="508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extLst>
                  <a:ext uri="{0D108BD9-81ED-4DB2-BD59-A6C34878D82A}">
                    <a16:rowId xmlns:a16="http://schemas.microsoft.com/office/drawing/2014/main" val="10001"/>
                  </a:ext>
                </a:extLst>
              </a:tr>
              <a:tr h="718057">
                <a:tc>
                  <a:txBody>
                    <a:bodyPr/>
                    <a:lstStyle/>
                    <a:p>
                      <a:pPr marL="68580">
                        <a:lnSpc>
                          <a:spcPct val="100000"/>
                        </a:lnSpc>
                        <a:spcBef>
                          <a:spcPts val="50"/>
                        </a:spcBef>
                      </a:pPr>
                      <a:r>
                        <a:rPr sz="1100" dirty="0">
                          <a:latin typeface="Calibri"/>
                          <a:cs typeface="Calibri"/>
                        </a:rPr>
                        <a:t>Nantwich &amp;</a:t>
                      </a:r>
                      <a:r>
                        <a:rPr sz="1100" spc="-25" dirty="0">
                          <a:latin typeface="Calibri"/>
                          <a:cs typeface="Calibri"/>
                        </a:rPr>
                        <a:t> </a:t>
                      </a:r>
                      <a:r>
                        <a:rPr sz="1100" dirty="0">
                          <a:latin typeface="Calibri"/>
                          <a:cs typeface="Calibri"/>
                        </a:rPr>
                        <a:t>Rural</a:t>
                      </a:r>
                      <a:endParaRPr sz="110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a:lnSpc>
                          <a:spcPct val="100000"/>
                        </a:lnSpc>
                        <a:spcBef>
                          <a:spcPts val="50"/>
                        </a:spcBef>
                      </a:pPr>
                      <a:r>
                        <a:rPr sz="1100" b="1" spc="-5" dirty="0">
                          <a:latin typeface="Calibri"/>
                          <a:cs typeface="Calibri"/>
                        </a:rPr>
                        <a:t>Community Development</a:t>
                      </a:r>
                      <a:r>
                        <a:rPr sz="1100" b="1" spc="-10" dirty="0">
                          <a:latin typeface="Calibri"/>
                          <a:cs typeface="Calibri"/>
                        </a:rPr>
                        <a:t> </a:t>
                      </a:r>
                      <a:r>
                        <a:rPr sz="1100" b="1" spc="-5" dirty="0">
                          <a:latin typeface="Calibri"/>
                          <a:cs typeface="Calibri"/>
                        </a:rPr>
                        <a:t>Officer</a:t>
                      </a:r>
                      <a:endParaRPr sz="1100">
                        <a:latin typeface="Calibri"/>
                        <a:cs typeface="Calibri"/>
                      </a:endParaRPr>
                    </a:p>
                    <a:p>
                      <a:pPr marL="67945" marR="4334510">
                        <a:lnSpc>
                          <a:spcPct val="105600"/>
                        </a:lnSpc>
                        <a:spcBef>
                          <a:spcPts val="10"/>
                        </a:spcBef>
                      </a:pPr>
                      <a:r>
                        <a:rPr sz="1100" dirty="0">
                          <a:latin typeface="Calibri"/>
                          <a:cs typeface="Calibri"/>
                        </a:rPr>
                        <a:t>Deb Lindop  </a:t>
                      </a:r>
                      <a:r>
                        <a:rPr sz="1100" spc="-5" dirty="0">
                          <a:latin typeface="Calibri"/>
                          <a:cs typeface="Calibri"/>
                        </a:rPr>
                        <a:t>07736</a:t>
                      </a:r>
                      <a:r>
                        <a:rPr sz="1100" spc="-65" dirty="0">
                          <a:latin typeface="Calibri"/>
                          <a:cs typeface="Calibri"/>
                        </a:rPr>
                        <a:t> </a:t>
                      </a:r>
                      <a:r>
                        <a:rPr sz="1100" spc="-5" dirty="0">
                          <a:latin typeface="Calibri"/>
                          <a:cs typeface="Calibri"/>
                        </a:rPr>
                        <a:t>694443</a:t>
                      </a:r>
                      <a:endParaRPr sz="110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marR="1453515">
                        <a:lnSpc>
                          <a:spcPts val="1400"/>
                        </a:lnSpc>
                        <a:spcBef>
                          <a:spcPts val="30"/>
                        </a:spcBef>
                      </a:pPr>
                      <a:r>
                        <a:rPr sz="1100" dirty="0">
                          <a:latin typeface="Calibri"/>
                          <a:cs typeface="Calibri"/>
                        </a:rPr>
                        <a:t>Deb Lindop  </a:t>
                      </a:r>
                      <a:r>
                        <a:rPr sz="1100" spc="-5" dirty="0">
                          <a:latin typeface="Calibri"/>
                          <a:cs typeface="Calibri"/>
                        </a:rPr>
                        <a:t>07736</a:t>
                      </a:r>
                      <a:r>
                        <a:rPr sz="1100" spc="-60" dirty="0">
                          <a:latin typeface="Calibri"/>
                          <a:cs typeface="Calibri"/>
                        </a:rPr>
                        <a:t> </a:t>
                      </a:r>
                      <a:r>
                        <a:rPr sz="1100" spc="-5" dirty="0">
                          <a:latin typeface="Calibri"/>
                          <a:cs typeface="Calibri"/>
                        </a:rPr>
                        <a:t>694443</a:t>
                      </a:r>
                      <a:endParaRPr sz="1100" dirty="0">
                        <a:latin typeface="Calibri"/>
                        <a:cs typeface="Calibri"/>
                      </a:endParaRPr>
                    </a:p>
                  </a:txBody>
                  <a:tcPr marL="0" marR="0" marT="381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4512384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pPr algn="ctr"/>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Locally</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sp>
        <p:nvSpPr>
          <p:cNvPr id="10" name="Title 1"/>
          <p:cNvSpPr>
            <a:spLocks noGrp="1"/>
          </p:cNvSpPr>
          <p:nvPr>
            <p:ph idx="1"/>
          </p:nvPr>
        </p:nvSpPr>
        <p:spPr>
          <a:xfrm>
            <a:off x="261938" y="2361803"/>
            <a:ext cx="11412826" cy="4039658"/>
          </a:xfrm>
        </p:spPr>
        <p:txBody>
          <a:bodyPr>
            <a:normAutofit fontScale="85000" lnSpcReduction="20000"/>
          </a:bodyPr>
          <a:lstStyle/>
          <a:p>
            <a:pPr marL="0" indent="0">
              <a:buNone/>
            </a:pPr>
            <a:r>
              <a:rPr lang="en-US" sz="2000" dirty="0" smtClean="0">
                <a:latin typeface="Arial" panose="020B0604020202020204" pitchFamily="34" charset="0"/>
                <a:ea typeface="Open Sans Light" panose="020B0306030504020204" pitchFamily="34" charset="0"/>
                <a:cs typeface="Arial" panose="020B0604020202020204" pitchFamily="34" charset="0"/>
              </a:rPr>
              <a:t>Funding </a:t>
            </a:r>
          </a:p>
          <a:p>
            <a:r>
              <a:rPr lang="en-US" sz="2000" dirty="0" smtClean="0">
                <a:latin typeface="Arial" panose="020B0604020202020204" pitchFamily="34" charset="0"/>
                <a:ea typeface="Open Sans Light" panose="020B0306030504020204" pitchFamily="34" charset="0"/>
                <a:cs typeface="Arial" panose="020B0604020202020204" pitchFamily="34" charset="0"/>
              </a:rPr>
              <a:t>We are able to support small scale costs for service change to keep you working during COVID </a:t>
            </a:r>
          </a:p>
          <a:p>
            <a:pPr marL="0" indent="0">
              <a:buNone/>
            </a:pPr>
            <a:r>
              <a:rPr lang="en-GB" sz="2000" dirty="0">
                <a:hlinkClick r:id="rId4"/>
              </a:rPr>
              <a:t>https://</a:t>
            </a:r>
            <a:r>
              <a:rPr lang="en-GB" sz="2000" dirty="0" smtClean="0">
                <a:hlinkClick r:id="rId4"/>
              </a:rPr>
              <a:t>www.cvsce.org.uk/covid-19-funding-support-index-page</a:t>
            </a:r>
            <a:endParaRPr lang="en-GB" sz="2000" dirty="0" smtClean="0"/>
          </a:p>
          <a:p>
            <a:pPr marL="0" indent="0">
              <a:buNone/>
            </a:pPr>
            <a:endParaRPr lang="en-US" sz="2000" dirty="0" smtClean="0">
              <a:latin typeface="Arial" panose="020B0604020202020204" pitchFamily="34" charset="0"/>
              <a:ea typeface="Open Sans Light" panose="020B0306030504020204" pitchFamily="34" charset="0"/>
              <a:cs typeface="Arial" panose="020B0604020202020204" pitchFamily="34" charset="0"/>
            </a:endParaRPr>
          </a:p>
          <a:p>
            <a:r>
              <a:rPr lang="en-US" sz="2000" dirty="0" smtClean="0">
                <a:latin typeface="Arial" panose="020B0604020202020204" pitchFamily="34" charset="0"/>
                <a:ea typeface="Open Sans Light" panose="020B0306030504020204" pitchFamily="34" charset="0"/>
                <a:cs typeface="Arial" panose="020B0604020202020204" pitchFamily="34" charset="0"/>
              </a:rPr>
              <a:t>We are encouraging Cheshire East Council to release details of their funding plans to support the sector</a:t>
            </a:r>
          </a:p>
          <a:p>
            <a:r>
              <a:rPr lang="en-US" sz="2000" dirty="0" smtClean="0">
                <a:latin typeface="Arial" panose="020B0604020202020204" pitchFamily="34" charset="0"/>
                <a:ea typeface="Open Sans Light" panose="020B0306030504020204" pitchFamily="34" charset="0"/>
                <a:cs typeface="Arial" panose="020B0604020202020204" pitchFamily="34" charset="0"/>
              </a:rPr>
              <a:t>Cheshire Community Foundation and Steve Morgan Foundation along with Town and Parish Councils continue to distribute funds</a:t>
            </a:r>
          </a:p>
          <a:p>
            <a:r>
              <a:rPr lang="en-US" sz="2000" dirty="0" smtClean="0">
                <a:latin typeface="Arial" panose="020B0604020202020204" pitchFamily="34" charset="0"/>
                <a:ea typeface="Open Sans Light" panose="020B0306030504020204" pitchFamily="34" charset="0"/>
                <a:cs typeface="Arial" panose="020B0604020202020204" pitchFamily="34" charset="0"/>
              </a:rPr>
              <a:t>Please promote  Cheshire Community Foundations Appeal Fund – We will be contacting organisations and asking them to support this as well. </a:t>
            </a:r>
          </a:p>
          <a:p>
            <a:pPr marL="0" indent="0">
              <a:buNone/>
            </a:pPr>
            <a:r>
              <a:rPr lang="en-US" sz="2000" dirty="0">
                <a:latin typeface="Arial" panose="020B0604020202020204" pitchFamily="34" charset="0"/>
                <a:ea typeface="Open Sans Light" panose="020B0306030504020204" pitchFamily="34" charset="0"/>
                <a:cs typeface="Arial" panose="020B0604020202020204" pitchFamily="34" charset="0"/>
                <a:hlinkClick r:id="rId5"/>
              </a:rPr>
              <a:t>http://cheshirecommunityfoundation.org.uk/community-foundation-launches-cheshire-and-warrington-covid-19-response-fund</a:t>
            </a:r>
            <a:r>
              <a:rPr lang="en-US" sz="2000" dirty="0" smtClean="0">
                <a:latin typeface="Arial" panose="020B0604020202020204" pitchFamily="34" charset="0"/>
                <a:ea typeface="Open Sans Light" panose="020B0306030504020204" pitchFamily="34" charset="0"/>
                <a:cs typeface="Arial" panose="020B0604020202020204" pitchFamily="34" charset="0"/>
                <a:hlinkClick r:id="rId5"/>
              </a:rPr>
              <a:t>/</a:t>
            </a:r>
            <a:r>
              <a:rPr lang="en-US" sz="2000" dirty="0" smtClean="0">
                <a:latin typeface="Arial" panose="020B0604020202020204" pitchFamily="34" charset="0"/>
                <a:ea typeface="Open Sans Light" panose="020B0306030504020204" pitchFamily="34" charset="0"/>
                <a:cs typeface="Arial" panose="020B0604020202020204" pitchFamily="34" charset="0"/>
              </a:rPr>
              <a:t> </a:t>
            </a:r>
          </a:p>
          <a:p>
            <a:pPr marL="0" indent="0">
              <a:buNone/>
            </a:pPr>
            <a:endParaRPr lang="en-US" sz="2000" dirty="0">
              <a:latin typeface="Arial" panose="020B0604020202020204" pitchFamily="34" charset="0"/>
              <a:ea typeface="Open Sans Light" panose="020B0306030504020204" pitchFamily="34" charset="0"/>
              <a:cs typeface="Arial" panose="020B0604020202020204" pitchFamily="34" charset="0"/>
            </a:endParaRPr>
          </a:p>
          <a:p>
            <a:pPr marL="0" indent="0">
              <a:buNone/>
            </a:pPr>
            <a:r>
              <a:rPr lang="en-US" sz="2000" dirty="0" smtClean="0">
                <a:latin typeface="Arial" panose="020B0604020202020204" pitchFamily="34" charset="0"/>
                <a:ea typeface="Open Sans Light" panose="020B0306030504020204" pitchFamily="34" charset="0"/>
                <a:cs typeface="Arial" panose="020B0604020202020204" pitchFamily="34" charset="0"/>
              </a:rPr>
              <a:t>Meet the Funder Event – 29</a:t>
            </a:r>
            <a:r>
              <a:rPr lang="en-US" sz="2000" baseline="30000" dirty="0" smtClean="0">
                <a:latin typeface="Arial" panose="020B0604020202020204" pitchFamily="34" charset="0"/>
                <a:ea typeface="Open Sans Light" panose="020B0306030504020204" pitchFamily="34" charset="0"/>
                <a:cs typeface="Arial" panose="020B0604020202020204" pitchFamily="34" charset="0"/>
              </a:rPr>
              <a:t>th</a:t>
            </a:r>
            <a:r>
              <a:rPr lang="en-US" sz="2000" dirty="0" smtClean="0">
                <a:latin typeface="Arial" panose="020B0604020202020204" pitchFamily="34" charset="0"/>
                <a:ea typeface="Open Sans Light" panose="020B0306030504020204" pitchFamily="34" charset="0"/>
                <a:cs typeface="Arial" panose="020B0604020202020204" pitchFamily="34" charset="0"/>
              </a:rPr>
              <a:t> April 1-4pm Virtual Event</a:t>
            </a:r>
          </a:p>
          <a:p>
            <a:pPr marL="0" indent="0">
              <a:buNone/>
            </a:pPr>
            <a:r>
              <a:rPr lang="en-GB" sz="2000" dirty="0">
                <a:hlinkClick r:id="rId6"/>
              </a:rPr>
              <a:t>https://www.cvsce.org.uk/meet-funder</a:t>
            </a:r>
            <a:endParaRPr lang="en-US" sz="2000" dirty="0" smtClean="0">
              <a:latin typeface="Arial" panose="020B0604020202020204" pitchFamily="34" charset="0"/>
              <a:ea typeface="Open Sans Light" panose="020B0306030504020204" pitchFamily="34" charset="0"/>
              <a:cs typeface="Arial" panose="020B0604020202020204" pitchFamily="34" charset="0"/>
            </a:endParaRPr>
          </a:p>
        </p:txBody>
      </p:sp>
    </p:spTree>
    <p:extLst>
      <p:ext uri="{BB962C8B-B14F-4D97-AF65-F5344CB8AC3E}">
        <p14:creationId xmlns:p14="http://schemas.microsoft.com/office/powerpoint/2010/main" val="25431758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1" y="1170782"/>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sp>
        <p:nvSpPr>
          <p:cNvPr id="5" name="TextBox 4"/>
          <p:cNvSpPr txBox="1"/>
          <p:nvPr/>
        </p:nvSpPr>
        <p:spPr>
          <a:xfrm>
            <a:off x="4804757" y="229691"/>
            <a:ext cx="7124007" cy="738664"/>
          </a:xfrm>
          <a:prstGeom prst="rect">
            <a:avLst/>
          </a:prstGeom>
          <a:noFill/>
        </p:spPr>
        <p:txBody>
          <a:bodyPr wrap="square" rtlCol="0">
            <a:spAutoFit/>
          </a:bodyPr>
          <a:lstStyle/>
          <a:p>
            <a:r>
              <a:rPr lang="en-US" sz="2400"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VCFS Response to COVID and Impact on Services </a:t>
            </a:r>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Survey Results 15</a:t>
            </a:r>
            <a:r>
              <a:rPr lang="en-US" baseline="30000"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th</a:t>
            </a:r>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 April 2020</a:t>
            </a:r>
            <a:endParaRPr lang="en-GB" sz="2400"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9" name="Title 1"/>
          <p:cNvSpPr txBox="1">
            <a:spLocks/>
          </p:cNvSpPr>
          <p:nvPr/>
        </p:nvSpPr>
        <p:spPr>
          <a:xfrm>
            <a:off x="79991" y="1165734"/>
            <a:ext cx="11192990" cy="732897"/>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200"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Headline Summary Data  -  </a:t>
            </a:r>
            <a:r>
              <a:rPr lang="en-US" sz="2100" dirty="0">
                <a:latin typeface="Roboto Light" panose="02000000000000000000" pitchFamily="2" charset="0"/>
                <a:ea typeface="Roboto Light" panose="02000000000000000000" pitchFamily="2" charset="0"/>
              </a:rPr>
              <a:t>The results from the survey show that currently</a:t>
            </a:r>
            <a:r>
              <a:rPr lang="en-US" sz="2100" dirty="0" smtClean="0">
                <a:latin typeface="Roboto Light" panose="02000000000000000000" pitchFamily="2" charset="0"/>
                <a:ea typeface="Roboto Light" panose="02000000000000000000" pitchFamily="2" charset="0"/>
              </a:rPr>
              <a:t>:</a:t>
            </a:r>
            <a:endParaRPr lang="en-GB" sz="3200"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 name="TextBox 2"/>
          <p:cNvSpPr txBox="1"/>
          <p:nvPr/>
        </p:nvSpPr>
        <p:spPr>
          <a:xfrm>
            <a:off x="4971809" y="3508630"/>
            <a:ext cx="7124007" cy="2985433"/>
          </a:xfrm>
          <a:prstGeom prst="rect">
            <a:avLst/>
          </a:prstGeom>
          <a:noFill/>
        </p:spPr>
        <p:txBody>
          <a:bodyPr wrap="square" rtlCol="0">
            <a:spAutoFit/>
          </a:bodyPr>
          <a:lstStyle/>
          <a:p>
            <a:r>
              <a:rPr lang="en-US" sz="1200" dirty="0" smtClean="0">
                <a:latin typeface="Roboto Light" panose="02000000000000000000" pitchFamily="2" charset="0"/>
                <a:ea typeface="Roboto Light" panose="02000000000000000000" pitchFamily="2" charset="0"/>
              </a:rPr>
              <a:t>When asked how much funding they expected to lose over 12 weeks the responses </a:t>
            </a:r>
            <a:r>
              <a:rPr lang="en-US" sz="1200" dirty="0">
                <a:latin typeface="Roboto Light" panose="02000000000000000000" pitchFamily="2" charset="0"/>
                <a:ea typeface="Roboto Light" panose="02000000000000000000" pitchFamily="2" charset="0"/>
              </a:rPr>
              <a:t>varied from figures to text </a:t>
            </a:r>
            <a:r>
              <a:rPr lang="en-US" sz="1200" dirty="0" smtClean="0">
                <a:latin typeface="Roboto Light" panose="02000000000000000000" pitchFamily="2" charset="0"/>
                <a:ea typeface="Roboto Light" panose="02000000000000000000" pitchFamily="2" charset="0"/>
              </a:rPr>
              <a:t>explaining their </a:t>
            </a:r>
            <a:r>
              <a:rPr lang="en-US" sz="1200" dirty="0">
                <a:latin typeface="Roboto Light" panose="02000000000000000000" pitchFamily="2" charset="0"/>
                <a:ea typeface="Roboto Light" panose="02000000000000000000" pitchFamily="2" charset="0"/>
              </a:rPr>
              <a:t>financial position</a:t>
            </a:r>
          </a:p>
          <a:p>
            <a:endParaRPr lang="en-US" sz="1200" dirty="0">
              <a:latin typeface="Roboto Light" panose="02000000000000000000" pitchFamily="2" charset="0"/>
              <a:ea typeface="Roboto Light" panose="02000000000000000000" pitchFamily="2" charset="0"/>
            </a:endParaRPr>
          </a:p>
          <a:p>
            <a:r>
              <a:rPr lang="en-US" sz="1200" b="1" dirty="0">
                <a:solidFill>
                  <a:srgbClr val="7030A0"/>
                </a:solidFill>
                <a:latin typeface="Roboto Light" panose="02000000000000000000" pitchFamily="2" charset="0"/>
                <a:ea typeface="Roboto Light" panose="02000000000000000000" pitchFamily="2" charset="0"/>
              </a:rPr>
              <a:t>38 responses included a figure which totaled an expected loss of £3,998,150  </a:t>
            </a:r>
          </a:p>
          <a:p>
            <a:endParaRPr lang="en-US" sz="1200" dirty="0">
              <a:latin typeface="Roboto Light" panose="02000000000000000000" pitchFamily="2" charset="0"/>
              <a:ea typeface="Roboto Light" panose="02000000000000000000" pitchFamily="2" charset="0"/>
            </a:endParaRPr>
          </a:p>
          <a:p>
            <a:r>
              <a:rPr lang="en-US" sz="1200" dirty="0">
                <a:latin typeface="Roboto Light" panose="02000000000000000000" pitchFamily="2" charset="0"/>
                <a:ea typeface="Roboto Light" panose="02000000000000000000" pitchFamily="2" charset="0"/>
              </a:rPr>
              <a:t>1 organisation was expecting a £3million loss</a:t>
            </a:r>
          </a:p>
          <a:p>
            <a:r>
              <a:rPr lang="en-US" sz="1200" b="1" dirty="0">
                <a:latin typeface="Roboto Light" panose="02000000000000000000" pitchFamily="2" charset="0"/>
                <a:ea typeface="Roboto Light" panose="02000000000000000000" pitchFamily="2" charset="0"/>
              </a:rPr>
              <a:t>With this removed the </a:t>
            </a:r>
            <a:r>
              <a:rPr lang="en-US" sz="1400" b="1" dirty="0">
                <a:latin typeface="Roboto Light" panose="02000000000000000000" pitchFamily="2" charset="0"/>
                <a:ea typeface="Roboto Light" panose="02000000000000000000" pitchFamily="2" charset="0"/>
              </a:rPr>
              <a:t>total </a:t>
            </a:r>
            <a:r>
              <a:rPr lang="en-US" sz="1400" b="1" dirty="0" smtClean="0">
                <a:latin typeface="Roboto Light" panose="02000000000000000000" pitchFamily="2" charset="0"/>
                <a:ea typeface="Roboto Light" panose="02000000000000000000" pitchFamily="2" charset="0"/>
              </a:rPr>
              <a:t>expected loss was </a:t>
            </a:r>
            <a:r>
              <a:rPr lang="en-US" sz="1400" b="1" dirty="0">
                <a:solidFill>
                  <a:srgbClr val="7030A0"/>
                </a:solidFill>
                <a:latin typeface="Roboto Light" panose="02000000000000000000" pitchFamily="2" charset="0"/>
                <a:ea typeface="Roboto Light" panose="02000000000000000000" pitchFamily="2" charset="0"/>
              </a:rPr>
              <a:t>£998,150 with the average expected funding loss of £26,977 per organisation</a:t>
            </a:r>
            <a:r>
              <a:rPr lang="en-US" sz="1400" dirty="0" smtClean="0">
                <a:solidFill>
                  <a:srgbClr val="7030A0"/>
                </a:solidFill>
                <a:latin typeface="Roboto Light" panose="02000000000000000000" pitchFamily="2" charset="0"/>
                <a:ea typeface="Roboto Light" panose="02000000000000000000" pitchFamily="2" charset="0"/>
              </a:rPr>
              <a:t>.</a:t>
            </a:r>
          </a:p>
          <a:p>
            <a:endParaRPr lang="en-US" sz="1200" dirty="0">
              <a:latin typeface="Roboto Light" panose="02000000000000000000" pitchFamily="2" charset="0"/>
              <a:ea typeface="Roboto Light" panose="02000000000000000000" pitchFamily="2" charset="0"/>
            </a:endParaRPr>
          </a:p>
          <a:p>
            <a:r>
              <a:rPr lang="en-US" sz="1400" dirty="0" smtClean="0">
                <a:solidFill>
                  <a:srgbClr val="7030A0"/>
                </a:solidFill>
                <a:latin typeface="Roboto Light" panose="02000000000000000000" pitchFamily="2" charset="0"/>
                <a:ea typeface="Roboto Light" panose="02000000000000000000" pitchFamily="2" charset="0"/>
              </a:rPr>
              <a:t>27% stated they may close within the next 12 months </a:t>
            </a:r>
            <a:r>
              <a:rPr lang="en-US" sz="1200" dirty="0" smtClean="0">
                <a:latin typeface="Roboto Light" panose="02000000000000000000" pitchFamily="2" charset="0"/>
                <a:ea typeface="Roboto Light" panose="02000000000000000000" pitchFamily="2" charset="0"/>
              </a:rPr>
              <a:t>with 14% potentially facing closure between 1-6 months </a:t>
            </a:r>
          </a:p>
          <a:p>
            <a:endParaRPr lang="en-US" sz="1200" dirty="0">
              <a:latin typeface="Roboto Light" panose="02000000000000000000" pitchFamily="2" charset="0"/>
              <a:ea typeface="Roboto Light" panose="02000000000000000000" pitchFamily="2" charset="0"/>
            </a:endParaRPr>
          </a:p>
          <a:p>
            <a:r>
              <a:rPr lang="en-US" sz="1400" dirty="0" smtClean="0">
                <a:solidFill>
                  <a:srgbClr val="7030A0"/>
                </a:solidFill>
                <a:latin typeface="Roboto Light" panose="02000000000000000000" pitchFamily="2" charset="0"/>
                <a:ea typeface="Roboto Light" panose="02000000000000000000" pitchFamily="2" charset="0"/>
              </a:rPr>
              <a:t>38% where planning to furlough staff </a:t>
            </a:r>
            <a:r>
              <a:rPr lang="en-US" sz="1200" dirty="0" smtClean="0">
                <a:latin typeface="Roboto Light" panose="02000000000000000000" pitchFamily="2" charset="0"/>
                <a:ea typeface="Roboto Light" panose="02000000000000000000" pitchFamily="2" charset="0"/>
              </a:rPr>
              <a:t>with 24% furloughing up to 50% and 16% up to 100% of their staff. </a:t>
            </a:r>
            <a:endParaRPr lang="en-US" sz="1200" dirty="0">
              <a:latin typeface="Roboto Light" panose="02000000000000000000" pitchFamily="2" charset="0"/>
              <a:ea typeface="Roboto Light" panose="02000000000000000000" pitchFamily="2" charset="0"/>
            </a:endParaRPr>
          </a:p>
          <a:p>
            <a:pPr marL="285750" indent="-285750">
              <a:buFont typeface="Arial" panose="020B0604020202020204" pitchFamily="34" charset="0"/>
              <a:buChar char="•"/>
            </a:pPr>
            <a:endParaRPr lang="en-US" sz="1200" dirty="0">
              <a:latin typeface="Roboto Light" panose="02000000000000000000" pitchFamily="2" charset="0"/>
              <a:ea typeface="Roboto Light" panose="02000000000000000000" pitchFamily="2" charset="0"/>
            </a:endParaRPr>
          </a:p>
        </p:txBody>
      </p:sp>
      <p:sp>
        <p:nvSpPr>
          <p:cNvPr id="4" name="Rectangle 3"/>
          <p:cNvSpPr/>
          <p:nvPr/>
        </p:nvSpPr>
        <p:spPr>
          <a:xfrm>
            <a:off x="137806" y="1852084"/>
            <a:ext cx="3843251" cy="1261884"/>
          </a:xfrm>
          <a:prstGeom prst="rect">
            <a:avLst/>
          </a:prstGeom>
        </p:spPr>
        <p:txBody>
          <a:bodyPr wrap="square">
            <a:spAutoFit/>
          </a:bodyPr>
          <a:lstStyle/>
          <a:p>
            <a:pPr algn="ctr"/>
            <a:r>
              <a:rPr lang="en-US" sz="1400" dirty="0">
                <a:solidFill>
                  <a:srgbClr val="7030A0"/>
                </a:solidFill>
                <a:latin typeface="Roboto Light" panose="02000000000000000000" pitchFamily="2" charset="0"/>
                <a:ea typeface="Roboto Light" panose="02000000000000000000" pitchFamily="2" charset="0"/>
              </a:rPr>
              <a:t>77% of organisations are still delivering a service </a:t>
            </a:r>
            <a:r>
              <a:rPr lang="en-US" sz="1400" dirty="0" smtClean="0">
                <a:solidFill>
                  <a:srgbClr val="7030A0"/>
                </a:solidFill>
                <a:latin typeface="Roboto Light" panose="02000000000000000000" pitchFamily="2" charset="0"/>
                <a:ea typeface="Roboto Light" panose="02000000000000000000" pitchFamily="2" charset="0"/>
              </a:rPr>
              <a:t>to </a:t>
            </a:r>
            <a:r>
              <a:rPr lang="en-US" sz="1400" dirty="0">
                <a:solidFill>
                  <a:srgbClr val="7030A0"/>
                </a:solidFill>
                <a:latin typeface="Roboto Light" panose="02000000000000000000" pitchFamily="2" charset="0"/>
                <a:ea typeface="Roboto Light" panose="02000000000000000000" pitchFamily="2" charset="0"/>
              </a:rPr>
              <a:t>the </a:t>
            </a:r>
            <a:r>
              <a:rPr lang="en-US" sz="1400" dirty="0" smtClean="0">
                <a:solidFill>
                  <a:srgbClr val="7030A0"/>
                </a:solidFill>
                <a:latin typeface="Roboto Light" panose="02000000000000000000" pitchFamily="2" charset="0"/>
                <a:ea typeface="Roboto Light" panose="02000000000000000000" pitchFamily="2" charset="0"/>
              </a:rPr>
              <a:t>community </a:t>
            </a:r>
            <a:endParaRPr lang="en-US" sz="1400" dirty="0">
              <a:solidFill>
                <a:srgbClr val="7030A0"/>
              </a:solidFill>
              <a:latin typeface="Roboto Light" panose="02000000000000000000" pitchFamily="2" charset="0"/>
              <a:ea typeface="Roboto Light" panose="02000000000000000000" pitchFamily="2" charset="0"/>
            </a:endParaRPr>
          </a:p>
          <a:p>
            <a:pPr algn="ctr"/>
            <a:r>
              <a:rPr lang="en-US" sz="1200" dirty="0">
                <a:latin typeface="Roboto Light" panose="02000000000000000000" pitchFamily="2" charset="0"/>
                <a:ea typeface="Roboto Light" panose="02000000000000000000" pitchFamily="2" charset="0"/>
              </a:rPr>
              <a:t>The largest support group currently is, Everyone however there are a range including people over 70, those with underlying health conditions, mental health issues and people with learning or physical disabilities</a:t>
            </a:r>
          </a:p>
        </p:txBody>
      </p:sp>
      <p:sp>
        <p:nvSpPr>
          <p:cNvPr id="6" name="Rectangle 5"/>
          <p:cNvSpPr/>
          <p:nvPr/>
        </p:nvSpPr>
        <p:spPr>
          <a:xfrm>
            <a:off x="4333411" y="1848335"/>
            <a:ext cx="3856312" cy="1138773"/>
          </a:xfrm>
          <a:prstGeom prst="rect">
            <a:avLst/>
          </a:prstGeom>
        </p:spPr>
        <p:txBody>
          <a:bodyPr wrap="none">
            <a:spAutoFit/>
          </a:bodyPr>
          <a:lstStyle/>
          <a:p>
            <a:pPr algn="ctr"/>
            <a:r>
              <a:rPr lang="en-US" sz="1400" dirty="0">
                <a:solidFill>
                  <a:srgbClr val="7030A0"/>
                </a:solidFill>
                <a:latin typeface="Roboto Light" panose="02000000000000000000" pitchFamily="2" charset="0"/>
                <a:ea typeface="Roboto Light" panose="02000000000000000000" pitchFamily="2" charset="0"/>
              </a:rPr>
              <a:t>41% can be contacted by new </a:t>
            </a:r>
            <a:r>
              <a:rPr lang="en-US" sz="1400" dirty="0" smtClean="0">
                <a:solidFill>
                  <a:srgbClr val="7030A0"/>
                </a:solidFill>
                <a:latin typeface="Roboto Light" panose="02000000000000000000" pitchFamily="2" charset="0"/>
                <a:ea typeface="Roboto Light" panose="02000000000000000000" pitchFamily="2" charset="0"/>
              </a:rPr>
              <a:t>volunteers</a:t>
            </a:r>
          </a:p>
          <a:p>
            <a:pPr algn="ctr"/>
            <a:r>
              <a:rPr lang="en-US" sz="1200" dirty="0">
                <a:latin typeface="Roboto Light" panose="02000000000000000000" pitchFamily="2" charset="0"/>
                <a:ea typeface="Roboto Light" panose="02000000000000000000" pitchFamily="2" charset="0"/>
                <a:cs typeface="Open Sans Light" panose="020B0306030504020204" pitchFamily="34" charset="0"/>
              </a:rPr>
              <a:t>Those not taking on were:</a:t>
            </a:r>
          </a:p>
          <a:p>
            <a:pPr marL="285750" indent="-285750" algn="ctr">
              <a:buFont typeface="Arial" panose="020B0604020202020204" pitchFamily="34" charset="0"/>
              <a:buChar char="•"/>
            </a:pPr>
            <a:r>
              <a:rPr lang="en-US" sz="1200" dirty="0">
                <a:latin typeface="Roboto Light" panose="02000000000000000000" pitchFamily="2" charset="0"/>
                <a:ea typeface="Roboto Light" panose="02000000000000000000" pitchFamily="2" charset="0"/>
                <a:cs typeface="Open Sans Light" panose="020B0306030504020204" pitchFamily="34" charset="0"/>
              </a:rPr>
              <a:t>were utilising their existing staff or volunteers, or </a:t>
            </a:r>
          </a:p>
          <a:p>
            <a:pPr marL="285750" indent="-285750" algn="ctr">
              <a:buFont typeface="Arial" panose="020B0604020202020204" pitchFamily="34" charset="0"/>
              <a:buChar char="•"/>
            </a:pPr>
            <a:r>
              <a:rPr lang="en-US" sz="1200" dirty="0">
                <a:latin typeface="Roboto Light" panose="02000000000000000000" pitchFamily="2" charset="0"/>
                <a:ea typeface="Roboto Light" panose="02000000000000000000" pitchFamily="2" charset="0"/>
                <a:cs typeface="Open Sans Light" panose="020B0306030504020204" pitchFamily="34" charset="0"/>
              </a:rPr>
              <a:t>didn’t have the capacity as staff were furloughed.  </a:t>
            </a:r>
          </a:p>
          <a:p>
            <a:r>
              <a:rPr lang="en-US" dirty="0" smtClean="0">
                <a:latin typeface="Roboto Light" panose="02000000000000000000" pitchFamily="2" charset="0"/>
                <a:ea typeface="Roboto Light" panose="02000000000000000000" pitchFamily="2" charset="0"/>
              </a:rPr>
              <a:t> </a:t>
            </a:r>
            <a:endParaRPr lang="en-GB" dirty="0"/>
          </a:p>
        </p:txBody>
      </p:sp>
      <p:sp>
        <p:nvSpPr>
          <p:cNvPr id="10" name="Rectangle 9"/>
          <p:cNvSpPr/>
          <p:nvPr/>
        </p:nvSpPr>
        <p:spPr>
          <a:xfrm>
            <a:off x="8424727" y="1848335"/>
            <a:ext cx="3671089" cy="1261884"/>
          </a:xfrm>
          <a:prstGeom prst="rect">
            <a:avLst/>
          </a:prstGeom>
        </p:spPr>
        <p:txBody>
          <a:bodyPr wrap="square">
            <a:spAutoFit/>
          </a:bodyPr>
          <a:lstStyle/>
          <a:p>
            <a:pPr algn="ctr"/>
            <a:r>
              <a:rPr lang="en-US" sz="1400" dirty="0">
                <a:solidFill>
                  <a:srgbClr val="7030A0"/>
                </a:solidFill>
                <a:latin typeface="Roboto Light" panose="02000000000000000000" pitchFamily="2" charset="0"/>
                <a:ea typeface="Roboto Light" panose="02000000000000000000" pitchFamily="2" charset="0"/>
              </a:rPr>
              <a:t>45% can be contacted by residents for </a:t>
            </a:r>
            <a:r>
              <a:rPr lang="en-US" sz="1400" dirty="0" smtClean="0">
                <a:solidFill>
                  <a:srgbClr val="7030A0"/>
                </a:solidFill>
                <a:latin typeface="Roboto Light" panose="02000000000000000000" pitchFamily="2" charset="0"/>
                <a:ea typeface="Roboto Light" panose="02000000000000000000" pitchFamily="2" charset="0"/>
              </a:rPr>
              <a:t>support</a:t>
            </a:r>
          </a:p>
          <a:p>
            <a:pPr algn="ctr"/>
            <a:r>
              <a:rPr lang="en-US" sz="1200" dirty="0" smtClean="0">
                <a:latin typeface="Roboto Light" panose="02000000000000000000" pitchFamily="2" charset="0"/>
                <a:ea typeface="Roboto Light" panose="02000000000000000000" pitchFamily="2" charset="0"/>
                <a:cs typeface="Open Sans Light" panose="020B0306030504020204" pitchFamily="34" charset="0"/>
              </a:rPr>
              <a:t>The responses highlighted the change to remote services and that they can only support those they were set up to support and not different groups</a:t>
            </a:r>
            <a:endParaRPr lang="en-US" sz="1200" dirty="0">
              <a:latin typeface="Roboto Light" panose="02000000000000000000" pitchFamily="2" charset="0"/>
              <a:ea typeface="Roboto Light" panose="02000000000000000000" pitchFamily="2" charset="0"/>
              <a:cs typeface="Open Sans Light" panose="020B0306030504020204" pitchFamily="34" charset="0"/>
            </a:endParaRPr>
          </a:p>
          <a:p>
            <a:pPr algn="ctr"/>
            <a:endParaRPr lang="en-GB" sz="1200" dirty="0"/>
          </a:p>
        </p:txBody>
      </p:sp>
      <p:sp>
        <p:nvSpPr>
          <p:cNvPr id="11" name="Rectangle 10"/>
          <p:cNvSpPr/>
          <p:nvPr/>
        </p:nvSpPr>
        <p:spPr>
          <a:xfrm>
            <a:off x="11532" y="3508630"/>
            <a:ext cx="4485654" cy="3108543"/>
          </a:xfrm>
          <a:prstGeom prst="rect">
            <a:avLst/>
          </a:prstGeom>
        </p:spPr>
        <p:txBody>
          <a:bodyPr wrap="square">
            <a:spAutoFit/>
          </a:bodyPr>
          <a:lstStyle/>
          <a:p>
            <a:pPr algn="ctr"/>
            <a:r>
              <a:rPr lang="en-US" sz="1400" dirty="0">
                <a:solidFill>
                  <a:srgbClr val="7030A0"/>
                </a:solidFill>
                <a:latin typeface="Roboto Light" panose="02000000000000000000" pitchFamily="2" charset="0"/>
                <a:ea typeface="Roboto Light" panose="02000000000000000000" pitchFamily="2" charset="0"/>
                <a:cs typeface="Open Sans Light" panose="020B0306030504020204" pitchFamily="34" charset="0"/>
              </a:rPr>
              <a:t>73% said that their finances would be affected by COVID-19</a:t>
            </a:r>
            <a:r>
              <a:rPr lang="en-US" sz="1400" dirty="0">
                <a:latin typeface="Roboto Light" panose="02000000000000000000" pitchFamily="2" charset="0"/>
                <a:ea typeface="Roboto Light" panose="02000000000000000000" pitchFamily="2" charset="0"/>
                <a:cs typeface="Open Sans Light" panose="020B0306030504020204" pitchFamily="34" charset="0"/>
              </a:rPr>
              <a:t>, </a:t>
            </a:r>
            <a:endParaRPr lang="en-US" sz="1400" dirty="0" smtClean="0">
              <a:latin typeface="Roboto Light" panose="02000000000000000000" pitchFamily="2" charset="0"/>
              <a:ea typeface="Roboto Light" panose="02000000000000000000" pitchFamily="2" charset="0"/>
              <a:cs typeface="Open Sans Light" panose="020B0306030504020204" pitchFamily="34" charset="0"/>
            </a:endParaRPr>
          </a:p>
          <a:p>
            <a:pPr algn="ctr"/>
            <a:r>
              <a:rPr lang="en-US" sz="1200" dirty="0" smtClean="0">
                <a:latin typeface="Roboto Light" panose="02000000000000000000" pitchFamily="2" charset="0"/>
                <a:ea typeface="Roboto Light" panose="02000000000000000000" pitchFamily="2" charset="0"/>
                <a:cs typeface="Open Sans Light" panose="020B0306030504020204" pitchFamily="34" charset="0"/>
              </a:rPr>
              <a:t>50</a:t>
            </a:r>
            <a:r>
              <a:rPr lang="en-US" sz="1200" dirty="0">
                <a:latin typeface="Roboto Light" panose="02000000000000000000" pitchFamily="2" charset="0"/>
                <a:ea typeface="Roboto Light" panose="02000000000000000000" pitchFamily="2" charset="0"/>
                <a:cs typeface="Open Sans Light" panose="020B0306030504020204" pitchFamily="34" charset="0"/>
              </a:rPr>
              <a:t>% expected donations to be significantly down and </a:t>
            </a:r>
            <a:endParaRPr lang="en-US" sz="1200" dirty="0" smtClean="0">
              <a:latin typeface="Roboto Light" panose="02000000000000000000" pitchFamily="2" charset="0"/>
              <a:ea typeface="Roboto Light" panose="02000000000000000000" pitchFamily="2" charset="0"/>
              <a:cs typeface="Open Sans Light" panose="020B0306030504020204" pitchFamily="34" charset="0"/>
            </a:endParaRPr>
          </a:p>
          <a:p>
            <a:pPr algn="ctr"/>
            <a:r>
              <a:rPr lang="en-US" sz="1200" dirty="0" smtClean="0">
                <a:latin typeface="Roboto Light" panose="02000000000000000000" pitchFamily="2" charset="0"/>
                <a:ea typeface="Roboto Light" panose="02000000000000000000" pitchFamily="2" charset="0"/>
                <a:cs typeface="Open Sans Light" panose="020B0306030504020204" pitchFamily="34" charset="0"/>
              </a:rPr>
              <a:t>31</a:t>
            </a:r>
            <a:r>
              <a:rPr lang="en-US" sz="1200" dirty="0">
                <a:latin typeface="Roboto Light" panose="02000000000000000000" pitchFamily="2" charset="0"/>
                <a:ea typeface="Roboto Light" panose="02000000000000000000" pitchFamily="2" charset="0"/>
                <a:cs typeface="Open Sans Light" panose="020B0306030504020204" pitchFamily="34" charset="0"/>
              </a:rPr>
              <a:t>% expected trading income to be significantly down.  </a:t>
            </a:r>
            <a:endParaRPr lang="en-US" sz="1200" dirty="0" smtClean="0">
              <a:latin typeface="Roboto Light" panose="02000000000000000000" pitchFamily="2" charset="0"/>
              <a:ea typeface="Roboto Light" panose="02000000000000000000" pitchFamily="2" charset="0"/>
              <a:cs typeface="Open Sans Light" panose="020B0306030504020204" pitchFamily="34" charset="0"/>
            </a:endParaRPr>
          </a:p>
          <a:p>
            <a:pPr algn="ctr"/>
            <a:r>
              <a:rPr lang="en-US" sz="1200" dirty="0" smtClean="0">
                <a:latin typeface="Roboto Light" panose="02000000000000000000" pitchFamily="2" charset="0"/>
                <a:ea typeface="Roboto Light" panose="02000000000000000000" pitchFamily="2" charset="0"/>
                <a:cs typeface="Open Sans Light" panose="020B0306030504020204" pitchFamily="34" charset="0"/>
              </a:rPr>
              <a:t>Positively </a:t>
            </a:r>
            <a:r>
              <a:rPr lang="en-US" sz="1200" dirty="0">
                <a:latin typeface="Roboto Light" panose="02000000000000000000" pitchFamily="2" charset="0"/>
                <a:ea typeface="Roboto Light" panose="02000000000000000000" pitchFamily="2" charset="0"/>
                <a:cs typeface="Open Sans Light" panose="020B0306030504020204" pitchFamily="34" charset="0"/>
              </a:rPr>
              <a:t>only 5% felt that funders were withdrawing funding. </a:t>
            </a:r>
          </a:p>
          <a:p>
            <a:pPr algn="ctr"/>
            <a:endParaRPr lang="en-US" sz="1200" dirty="0">
              <a:latin typeface="Roboto Light" panose="02000000000000000000" pitchFamily="2" charset="0"/>
              <a:ea typeface="Roboto Light" panose="02000000000000000000" pitchFamily="2" charset="0"/>
              <a:cs typeface="Open Sans Light" panose="020B0306030504020204" pitchFamily="34" charset="0"/>
            </a:endParaRPr>
          </a:p>
          <a:p>
            <a:pPr algn="ctr"/>
            <a:r>
              <a:rPr lang="en-GB" sz="1200" dirty="0" smtClean="0">
                <a:latin typeface="Roboto Light" panose="02000000000000000000" pitchFamily="2" charset="0"/>
                <a:ea typeface="Roboto Light" panose="02000000000000000000" pitchFamily="2" charset="0"/>
              </a:rPr>
              <a:t>Some </a:t>
            </a:r>
            <a:r>
              <a:rPr lang="en-GB" sz="1200" dirty="0">
                <a:latin typeface="Roboto Light" panose="02000000000000000000" pitchFamily="2" charset="0"/>
                <a:ea typeface="Roboto Light" panose="02000000000000000000" pitchFamily="2" charset="0"/>
              </a:rPr>
              <a:t>groups were unsure what the financial impact may be or expect it to be felt in the future. </a:t>
            </a:r>
          </a:p>
          <a:p>
            <a:pPr algn="ctr"/>
            <a:endParaRPr lang="en-US" sz="1200" dirty="0">
              <a:latin typeface="Roboto Light" panose="02000000000000000000" pitchFamily="2" charset="0"/>
              <a:ea typeface="Roboto Light" panose="02000000000000000000" pitchFamily="2" charset="0"/>
            </a:endParaRPr>
          </a:p>
          <a:p>
            <a:pPr algn="ctr"/>
            <a:r>
              <a:rPr lang="en-US" sz="1200" dirty="0">
                <a:latin typeface="Roboto Light" panose="02000000000000000000" pitchFamily="2" charset="0"/>
                <a:ea typeface="Roboto Light" panose="02000000000000000000" pitchFamily="2" charset="0"/>
              </a:rPr>
              <a:t>Other issues were; </a:t>
            </a:r>
          </a:p>
          <a:p>
            <a:pPr marL="285750" indent="-285750" algn="ctr">
              <a:buFont typeface="Arial" panose="020B0604020202020204" pitchFamily="34" charset="0"/>
              <a:buChar char="•"/>
            </a:pPr>
            <a:r>
              <a:rPr lang="en-US" sz="1200" dirty="0">
                <a:latin typeface="Roboto Light" panose="02000000000000000000" pitchFamily="2" charset="0"/>
                <a:ea typeface="Roboto Light" panose="02000000000000000000" pitchFamily="2" charset="0"/>
              </a:rPr>
              <a:t>Fundraising events have had to be cancelled</a:t>
            </a:r>
          </a:p>
          <a:p>
            <a:pPr marL="285750" indent="-285750" algn="ctr">
              <a:buFont typeface="Arial" panose="020B0604020202020204" pitchFamily="34" charset="0"/>
              <a:buChar char="•"/>
            </a:pPr>
            <a:r>
              <a:rPr lang="en-US" sz="1200" dirty="0">
                <a:latin typeface="Roboto Light" panose="02000000000000000000" pitchFamily="2" charset="0"/>
                <a:ea typeface="Roboto Light" panose="02000000000000000000" pitchFamily="2" charset="0"/>
              </a:rPr>
              <a:t>Projects and grant funding have been delayed</a:t>
            </a:r>
          </a:p>
          <a:p>
            <a:pPr marL="285750" indent="-285750" algn="ctr">
              <a:buFont typeface="Arial" panose="020B0604020202020204" pitchFamily="34" charset="0"/>
              <a:buChar char="•"/>
            </a:pPr>
            <a:r>
              <a:rPr lang="en-US" sz="1200" dirty="0">
                <a:latin typeface="Roboto Light" panose="02000000000000000000" pitchFamily="2" charset="0"/>
                <a:ea typeface="Roboto Light" panose="02000000000000000000" pitchFamily="2" charset="0"/>
              </a:rPr>
              <a:t>They expected a loss of membership fees</a:t>
            </a:r>
          </a:p>
          <a:p>
            <a:pPr marL="285750" indent="-285750" algn="ctr">
              <a:buFont typeface="Arial" panose="020B0604020202020204" pitchFamily="34" charset="0"/>
              <a:buChar char="•"/>
            </a:pPr>
            <a:endParaRPr lang="en-US" sz="1200" dirty="0">
              <a:latin typeface="Roboto Light" panose="02000000000000000000" pitchFamily="2" charset="0"/>
              <a:ea typeface="Roboto Light" panose="02000000000000000000" pitchFamily="2" charset="0"/>
            </a:endParaRPr>
          </a:p>
          <a:p>
            <a:pPr marL="285750" indent="-285750" algn="ctr">
              <a:buFont typeface="Arial" panose="020B0604020202020204" pitchFamily="34" charset="0"/>
              <a:buChar char="•"/>
            </a:pPr>
            <a:r>
              <a:rPr lang="en-US" sz="1200" dirty="0">
                <a:latin typeface="Roboto Light" panose="02000000000000000000" pitchFamily="2" charset="0"/>
                <a:ea typeface="Roboto Light" panose="02000000000000000000" pitchFamily="2" charset="0"/>
              </a:rPr>
              <a:t>Some are starting to see their reserves significantly impacted</a:t>
            </a:r>
          </a:p>
        </p:txBody>
      </p:sp>
    </p:spTree>
    <p:extLst>
      <p:ext uri="{BB962C8B-B14F-4D97-AF65-F5344CB8AC3E}">
        <p14:creationId xmlns:p14="http://schemas.microsoft.com/office/powerpoint/2010/main" val="361492122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pPr algn="ctr"/>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Locally</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sp>
        <p:nvSpPr>
          <p:cNvPr id="3" name="Content Placeholder 2"/>
          <p:cNvSpPr>
            <a:spLocks noGrp="1"/>
          </p:cNvSpPr>
          <p:nvPr>
            <p:ph idx="1"/>
          </p:nvPr>
        </p:nvSpPr>
        <p:spPr>
          <a:xfrm>
            <a:off x="2859579" y="2290233"/>
            <a:ext cx="8494222" cy="4098781"/>
          </a:xfrm>
        </p:spPr>
        <p:txBody>
          <a:bodyPr/>
          <a:lstStyle/>
          <a:p>
            <a:r>
              <a:rPr lang="en-US" dirty="0" smtClean="0"/>
              <a:t>Online Directory of Services </a:t>
            </a:r>
            <a:r>
              <a:rPr lang="en-GB" dirty="0">
                <a:hlinkClick r:id="rId4"/>
              </a:rPr>
              <a:t>https://</a:t>
            </a:r>
            <a:r>
              <a:rPr lang="en-GB" dirty="0" smtClean="0">
                <a:hlinkClick r:id="rId4"/>
              </a:rPr>
              <a:t>www.cvsce.org.uk/directories/vcfs</a:t>
            </a:r>
            <a:r>
              <a:rPr lang="en-GB" dirty="0" smtClean="0"/>
              <a:t> </a:t>
            </a:r>
          </a:p>
          <a:p>
            <a:endParaRPr lang="en-US" dirty="0"/>
          </a:p>
          <a:p>
            <a:r>
              <a:rPr lang="en-US" dirty="0" smtClean="0"/>
              <a:t>Please use this and make sure your services are on there</a:t>
            </a:r>
            <a:endParaRPr lang="en-GB" dirty="0"/>
          </a:p>
        </p:txBody>
      </p:sp>
      <p:pic>
        <p:nvPicPr>
          <p:cNvPr id="11" name="Picture 2" descr="https://www.cvsce.org.uk/sites/cvsce.org.uk/files/imageblock/CVS_COVID_WPE__directory_block_image.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7727" y="2164424"/>
            <a:ext cx="2524125" cy="2581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2956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0874" y="1170782"/>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tx1"/>
              </a:solidFill>
            </a:endParaRPr>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Group Discussion</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spTree>
    <p:extLst>
      <p:ext uri="{BB962C8B-B14F-4D97-AF65-F5344CB8AC3E}">
        <p14:creationId xmlns:p14="http://schemas.microsoft.com/office/powerpoint/2010/main" val="18890615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pPr algn="ctr"/>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Locally</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sp>
        <p:nvSpPr>
          <p:cNvPr id="3" name="Rectangle 2"/>
          <p:cNvSpPr/>
          <p:nvPr/>
        </p:nvSpPr>
        <p:spPr>
          <a:xfrm>
            <a:off x="266699" y="2167731"/>
            <a:ext cx="11687175" cy="3785652"/>
          </a:xfrm>
          <a:prstGeom prst="rect">
            <a:avLst/>
          </a:prstGeom>
        </p:spPr>
        <p:txBody>
          <a:bodyPr wrap="square">
            <a:spAutoFit/>
          </a:bodyPr>
          <a:lstStyle/>
          <a:p>
            <a:r>
              <a:rPr lang="en-US" sz="2000" dirty="0">
                <a:latin typeface="Arial" panose="020B0604020202020204" pitchFamily="34" charset="0"/>
                <a:ea typeface="Open Sans Light" panose="020B0306030504020204" pitchFamily="34" charset="0"/>
                <a:cs typeface="Arial" panose="020B0604020202020204" pitchFamily="34" charset="0"/>
              </a:rPr>
              <a:t>DBS Checks – What roles are needed – </a:t>
            </a:r>
          </a:p>
          <a:p>
            <a:r>
              <a:rPr lang="en-US" sz="2000" dirty="0">
                <a:latin typeface="Arial" panose="020B0604020202020204" pitchFamily="34" charset="0"/>
                <a:ea typeface="Open Sans Light" panose="020B0306030504020204" pitchFamily="34" charset="0"/>
                <a:cs typeface="Arial" panose="020B0604020202020204" pitchFamily="34" charset="0"/>
              </a:rPr>
              <a:t>	Only those providing personal care or that are designed to </a:t>
            </a:r>
            <a:r>
              <a:rPr lang="en-US" sz="2000" dirty="0" smtClean="0">
                <a:latin typeface="Arial" panose="020B0604020202020204" pitchFamily="34" charset="0"/>
                <a:ea typeface="Open Sans Light" panose="020B0306030504020204" pitchFamily="34" charset="0"/>
                <a:cs typeface="Arial" panose="020B0604020202020204" pitchFamily="34" charset="0"/>
              </a:rPr>
              <a:t>support Vulnerable Adults </a:t>
            </a:r>
            <a:r>
              <a:rPr lang="en-US" sz="2000" dirty="0">
                <a:latin typeface="Arial" panose="020B0604020202020204" pitchFamily="34" charset="0"/>
                <a:ea typeface="Open Sans Light" panose="020B0306030504020204" pitchFamily="34" charset="0"/>
                <a:cs typeface="Arial" panose="020B0604020202020204" pitchFamily="34" charset="0"/>
              </a:rPr>
              <a:t>or Children and so would have been </a:t>
            </a:r>
            <a:r>
              <a:rPr lang="en-US" sz="2000" dirty="0" smtClean="0">
                <a:latin typeface="Arial" panose="020B0604020202020204" pitchFamily="34" charset="0"/>
                <a:ea typeface="Open Sans Light" panose="020B0306030504020204" pitchFamily="34" charset="0"/>
                <a:cs typeface="Arial" panose="020B0604020202020204" pitchFamily="34" charset="0"/>
              </a:rPr>
              <a:t>regulated before </a:t>
            </a:r>
            <a:r>
              <a:rPr lang="en-US" sz="2000" dirty="0" err="1">
                <a:latin typeface="Arial" panose="020B0604020202020204" pitchFamily="34" charset="0"/>
                <a:ea typeface="Open Sans Light" panose="020B0306030504020204" pitchFamily="34" charset="0"/>
                <a:cs typeface="Arial" panose="020B0604020202020204" pitchFamily="34" charset="0"/>
              </a:rPr>
              <a:t>Covid</a:t>
            </a:r>
            <a:endParaRPr lang="en-US" sz="2000" dirty="0">
              <a:latin typeface="Arial" panose="020B0604020202020204" pitchFamily="34" charset="0"/>
              <a:ea typeface="Open Sans Light" panose="020B0306030504020204" pitchFamily="34" charset="0"/>
              <a:cs typeface="Arial" panose="020B0604020202020204" pitchFamily="34" charset="0"/>
            </a:endParaRPr>
          </a:p>
          <a:p>
            <a:endParaRPr lang="en-US" sz="2000" dirty="0">
              <a:latin typeface="Arial" panose="020B0604020202020204" pitchFamily="34" charset="0"/>
              <a:ea typeface="Open Sans Light" panose="020B0306030504020204" pitchFamily="34" charset="0"/>
              <a:cs typeface="Arial" panose="020B0604020202020204" pitchFamily="34" charset="0"/>
            </a:endParaRPr>
          </a:p>
          <a:p>
            <a:r>
              <a:rPr lang="en-US" sz="2000" dirty="0">
                <a:latin typeface="Arial" panose="020B0604020202020204" pitchFamily="34" charset="0"/>
                <a:ea typeface="Open Sans Light" panose="020B0306030504020204" pitchFamily="34" charset="0"/>
                <a:cs typeface="Arial" panose="020B0604020202020204" pitchFamily="34" charset="0"/>
              </a:rPr>
              <a:t>Business Cover for Volunteers – This is not needed for COVID support roles.</a:t>
            </a:r>
          </a:p>
          <a:p>
            <a:endParaRPr lang="en-US" sz="2000" dirty="0">
              <a:latin typeface="Arial" panose="020B0604020202020204" pitchFamily="34" charset="0"/>
              <a:ea typeface="Open Sans Light" panose="020B0306030504020204" pitchFamily="34" charset="0"/>
              <a:cs typeface="Arial" panose="020B0604020202020204" pitchFamily="34" charset="0"/>
            </a:endParaRPr>
          </a:p>
          <a:p>
            <a:r>
              <a:rPr lang="en-US" sz="2000" dirty="0">
                <a:latin typeface="Arial" panose="020B0604020202020204" pitchFamily="34" charset="0"/>
                <a:ea typeface="Open Sans Light" panose="020B0306030504020204" pitchFamily="34" charset="0"/>
                <a:cs typeface="Arial" panose="020B0604020202020204" pitchFamily="34" charset="0"/>
              </a:rPr>
              <a:t>Good practice advice - </a:t>
            </a:r>
            <a:r>
              <a:rPr lang="en-GB" sz="2000" dirty="0">
                <a:latin typeface="Arial" panose="020B0604020202020204" pitchFamily="34" charset="0"/>
                <a:cs typeface="Arial" panose="020B0604020202020204" pitchFamily="34" charset="0"/>
                <a:hlinkClick r:id="rId4"/>
              </a:rPr>
              <a:t>https://www.cvsce.org.uk/covid-19-coronavirus-information-and-guidance-voluntary-sector-organisations</a:t>
            </a:r>
            <a:endParaRPr lang="en-US" sz="2000" dirty="0">
              <a:latin typeface="Arial" panose="020B0604020202020204" pitchFamily="34" charset="0"/>
              <a:ea typeface="Open Sans Light" panose="020B0306030504020204" pitchFamily="34" charset="0"/>
              <a:cs typeface="Arial" panose="020B0604020202020204" pitchFamily="34" charset="0"/>
            </a:endParaRPr>
          </a:p>
          <a:p>
            <a:endParaRPr lang="en-US" sz="2000" dirty="0" smtClean="0">
              <a:latin typeface="Arial" panose="020B0604020202020204" pitchFamily="34" charset="0"/>
              <a:ea typeface="Open Sans Light" panose="020B0306030504020204" pitchFamily="34" charset="0"/>
              <a:cs typeface="Arial" panose="020B0604020202020204" pitchFamily="34" charset="0"/>
            </a:endParaRPr>
          </a:p>
          <a:p>
            <a:r>
              <a:rPr lang="en-US" sz="2000" dirty="0" smtClean="0">
                <a:latin typeface="Arial" panose="020B0604020202020204" pitchFamily="34" charset="0"/>
                <a:ea typeface="Open Sans Light" panose="020B0306030504020204" pitchFamily="34" charset="0"/>
                <a:cs typeface="Arial" panose="020B0604020202020204" pitchFamily="34" charset="0"/>
              </a:rPr>
              <a:t>Volunteering and Benefits – let us know if you are aware of anyone who experiences problems. </a:t>
            </a:r>
          </a:p>
          <a:p>
            <a:endParaRPr lang="en-US" sz="2000" dirty="0">
              <a:latin typeface="Arial" panose="020B0604020202020204" pitchFamily="34" charset="0"/>
              <a:ea typeface="Open Sans Light" panose="020B0306030504020204" pitchFamily="34" charset="0"/>
              <a:cs typeface="Arial" panose="020B0604020202020204" pitchFamily="34" charset="0"/>
            </a:endParaRPr>
          </a:p>
          <a:p>
            <a:r>
              <a:rPr lang="en-US" sz="2000" dirty="0">
                <a:latin typeface="Arial" panose="020B0604020202020204" pitchFamily="34" charset="0"/>
                <a:cs typeface="Arial" panose="020B0604020202020204" pitchFamily="34" charset="0"/>
              </a:rPr>
              <a:t>Please share any resources</a:t>
            </a:r>
          </a:p>
        </p:txBody>
      </p:sp>
    </p:spTree>
    <p:extLst>
      <p:ext uri="{BB962C8B-B14F-4D97-AF65-F5344CB8AC3E}">
        <p14:creationId xmlns:p14="http://schemas.microsoft.com/office/powerpoint/2010/main" val="15717290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Welcome – Overview of the Session</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 name="Content Placeholder 2"/>
          <p:cNvSpPr>
            <a:spLocks noGrp="1"/>
          </p:cNvSpPr>
          <p:nvPr>
            <p:ph idx="1"/>
          </p:nvPr>
        </p:nvSpPr>
        <p:spPr>
          <a:xfrm>
            <a:off x="257175" y="2290233"/>
            <a:ext cx="11668125" cy="4405842"/>
          </a:xfrm>
        </p:spPr>
        <p:txBody>
          <a:bodyPr>
            <a:normAutofit/>
          </a:bodyPr>
          <a:lstStyle/>
          <a:p>
            <a:r>
              <a:rPr lang="en-US" sz="2000" dirty="0" smtClean="0">
                <a:latin typeface="Arial" panose="020B0604020202020204" pitchFamily="34" charset="0"/>
                <a:ea typeface="Open Sans Light" panose="020B0306030504020204" pitchFamily="34" charset="0"/>
                <a:cs typeface="Arial" panose="020B0604020202020204" pitchFamily="34" charset="0"/>
              </a:rPr>
              <a:t>Overview of what we know at the moment</a:t>
            </a:r>
          </a:p>
          <a:p>
            <a:r>
              <a:rPr lang="en-US" sz="2000" dirty="0" smtClean="0">
                <a:latin typeface="Arial" panose="020B0604020202020204" pitchFamily="34" charset="0"/>
                <a:ea typeface="Open Sans Light" panose="020B0306030504020204" pitchFamily="34" charset="0"/>
                <a:cs typeface="Arial" panose="020B0604020202020204" pitchFamily="34" charset="0"/>
              </a:rPr>
              <a:t>National – Financial Support</a:t>
            </a:r>
          </a:p>
          <a:p>
            <a:r>
              <a:rPr lang="en-US" sz="2000" dirty="0" smtClean="0">
                <a:latin typeface="Arial" panose="020B0604020202020204" pitchFamily="34" charset="0"/>
                <a:ea typeface="Open Sans Light" panose="020B0306030504020204" pitchFamily="34" charset="0"/>
                <a:cs typeface="Arial" panose="020B0604020202020204" pitchFamily="34" charset="0"/>
              </a:rPr>
              <a:t>Local – Financial Support</a:t>
            </a:r>
            <a:endParaRPr lang="en-US" sz="2000" dirty="0">
              <a:latin typeface="Arial" panose="020B0604020202020204" pitchFamily="34" charset="0"/>
              <a:ea typeface="Open Sans Light" panose="020B0306030504020204" pitchFamily="34" charset="0"/>
              <a:cs typeface="Arial" panose="020B0604020202020204" pitchFamily="34" charset="0"/>
            </a:endParaRPr>
          </a:p>
          <a:p>
            <a:pPr marL="0" indent="0">
              <a:buNone/>
            </a:pPr>
            <a:endParaRPr lang="en-US" sz="2000" dirty="0" smtClean="0">
              <a:latin typeface="Arial" panose="020B0604020202020204" pitchFamily="34" charset="0"/>
              <a:ea typeface="Open Sans Light" panose="020B0306030504020204" pitchFamily="34" charset="0"/>
              <a:cs typeface="Arial" panose="020B0604020202020204" pitchFamily="34" charset="0"/>
            </a:endParaRPr>
          </a:p>
          <a:p>
            <a:pPr marL="0" indent="0">
              <a:buNone/>
            </a:pPr>
            <a:endParaRPr lang="en-US" sz="2000" dirty="0">
              <a:latin typeface="Arial" panose="020B0604020202020204" pitchFamily="34" charset="0"/>
              <a:ea typeface="Open Sans Light" panose="020B0306030504020204" pitchFamily="34" charset="0"/>
              <a:cs typeface="Arial" panose="020B0604020202020204" pitchFamily="34" charset="0"/>
            </a:endParaRPr>
          </a:p>
          <a:p>
            <a:pPr marL="0" indent="0">
              <a:buNone/>
            </a:pPr>
            <a:r>
              <a:rPr lang="en-US" sz="2000" dirty="0" smtClean="0">
                <a:latin typeface="Arial" panose="020B0604020202020204" pitchFamily="34" charset="0"/>
                <a:ea typeface="Open Sans Light" panose="020B0306030504020204" pitchFamily="34" charset="0"/>
                <a:cs typeface="Arial" panose="020B0604020202020204" pitchFamily="34" charset="0"/>
              </a:rPr>
              <a:t>Key Issues - Discussion – </a:t>
            </a:r>
          </a:p>
          <a:p>
            <a:r>
              <a:rPr lang="en-US" sz="2000" dirty="0" smtClean="0">
                <a:latin typeface="Arial" panose="020B0604020202020204" pitchFamily="34" charset="0"/>
                <a:ea typeface="Open Sans Light" panose="020B0306030504020204" pitchFamily="34" charset="0"/>
                <a:cs typeface="Arial" panose="020B0604020202020204" pitchFamily="34" charset="0"/>
              </a:rPr>
              <a:t>Currently everyone is muted</a:t>
            </a:r>
          </a:p>
          <a:p>
            <a:r>
              <a:rPr lang="en-US" sz="2000" dirty="0" smtClean="0">
                <a:latin typeface="Arial" panose="020B0604020202020204" pitchFamily="34" charset="0"/>
                <a:ea typeface="Open Sans Light" panose="020B0306030504020204" pitchFamily="34" charset="0"/>
                <a:cs typeface="Arial" panose="020B0604020202020204" pitchFamily="34" charset="0"/>
              </a:rPr>
              <a:t>Ask Questions through the Q&amp;A box</a:t>
            </a:r>
          </a:p>
          <a:p>
            <a:r>
              <a:rPr lang="en-US" sz="2000" dirty="0" smtClean="0">
                <a:latin typeface="Arial" panose="020B0604020202020204" pitchFamily="34" charset="0"/>
                <a:ea typeface="Open Sans Light" panose="020B0306030504020204" pitchFamily="34" charset="0"/>
                <a:cs typeface="Arial" panose="020B0604020202020204" pitchFamily="34" charset="0"/>
              </a:rPr>
              <a:t>If you want to speak or respond raise your hand and I will unmute you</a:t>
            </a:r>
          </a:p>
          <a:p>
            <a:endParaRPr lang="en-US" sz="2000" dirty="0">
              <a:latin typeface="Open Sans Light" panose="020B0306030504020204" pitchFamily="34" charset="0"/>
              <a:ea typeface="Open Sans Light" panose="020B0306030504020204" pitchFamily="34" charset="0"/>
              <a:cs typeface="Open Sans Light" panose="020B0306030504020204" pitchFamily="34" charset="0"/>
            </a:endParaRPr>
          </a:p>
          <a:p>
            <a:endParaRPr lang="en-US" sz="2000" dirty="0" smtClean="0">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spTree>
    <p:extLst>
      <p:ext uri="{BB962C8B-B14F-4D97-AF65-F5344CB8AC3E}">
        <p14:creationId xmlns:p14="http://schemas.microsoft.com/office/powerpoint/2010/main" val="10076548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204033"/>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HR Overview</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sp>
        <p:nvSpPr>
          <p:cNvPr id="4" name="Rectangle 3"/>
          <p:cNvSpPr/>
          <p:nvPr/>
        </p:nvSpPr>
        <p:spPr>
          <a:xfrm>
            <a:off x="666749" y="2395054"/>
            <a:ext cx="10796501" cy="3693319"/>
          </a:xfrm>
          <a:prstGeom prst="rect">
            <a:avLst/>
          </a:prstGeom>
        </p:spPr>
        <p:txBody>
          <a:bodyPr wrap="square">
            <a:spAutoFit/>
          </a:bodyPr>
          <a:lstStyle/>
          <a:p>
            <a:pPr fontAlgn="ctr"/>
            <a:r>
              <a:rPr lang="en-GB" b="1" dirty="0">
                <a:latin typeface="Arial" panose="020B0604020202020204" pitchFamily="34" charset="0"/>
                <a:cs typeface="Arial" panose="020B0604020202020204" pitchFamily="34" charset="0"/>
              </a:rPr>
              <a:t>ACAS - Furlough leave: the HMRC Job Retention Scheme' </a:t>
            </a:r>
            <a:r>
              <a:rPr lang="en-GB" dirty="0">
                <a:latin typeface="Arial" panose="020B0604020202020204" pitchFamily="34" charset="0"/>
                <a:cs typeface="Arial" panose="020B0604020202020204" pitchFamily="34" charset="0"/>
              </a:rPr>
              <a:t>two additional dates:</a:t>
            </a:r>
          </a:p>
          <a:p>
            <a:r>
              <a:rPr lang="en-GB" b="1" u="sng" dirty="0">
                <a:latin typeface="Arial" panose="020B0604020202020204" pitchFamily="34" charset="0"/>
                <a:cs typeface="Arial" panose="020B0604020202020204" pitchFamily="34" charset="0"/>
                <a:hlinkClick r:id="rId4"/>
              </a:rPr>
              <a:t>Tuesday 28 April - 10.30am - 11.30am</a:t>
            </a:r>
            <a:r>
              <a:rPr lang="en-GB" b="1" dirty="0">
                <a:latin typeface="Arial" panose="020B0604020202020204" pitchFamily="34" charset="0"/>
                <a:cs typeface="Arial" panose="020B0604020202020204" pitchFamily="34" charset="0"/>
              </a:rPr>
              <a:t>  |  </a:t>
            </a:r>
            <a:r>
              <a:rPr lang="en-GB" b="1" u="sng" dirty="0">
                <a:latin typeface="Arial" panose="020B0604020202020204" pitchFamily="34" charset="0"/>
                <a:cs typeface="Arial" panose="020B0604020202020204" pitchFamily="34" charset="0"/>
                <a:hlinkClick r:id="rId5"/>
              </a:rPr>
              <a:t>View details</a:t>
            </a: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r>
            <a:br>
              <a:rPr lang="en-GB" dirty="0">
                <a:latin typeface="Arial" panose="020B0604020202020204" pitchFamily="34" charset="0"/>
                <a:cs typeface="Arial" panose="020B0604020202020204" pitchFamily="34" charset="0"/>
              </a:rPr>
            </a:br>
            <a:r>
              <a:rPr lang="en-GB" b="1" u="sng" dirty="0">
                <a:latin typeface="Arial" panose="020B0604020202020204" pitchFamily="34" charset="0"/>
                <a:cs typeface="Arial" panose="020B0604020202020204" pitchFamily="34" charset="0"/>
                <a:hlinkClick r:id="rId6"/>
              </a:rPr>
              <a:t>Thursday 30 April - 2pm - 3pm</a:t>
            </a:r>
            <a:r>
              <a:rPr lang="en-GB" b="1" dirty="0">
                <a:latin typeface="Arial" panose="020B0604020202020204" pitchFamily="34" charset="0"/>
                <a:cs typeface="Arial" panose="020B0604020202020204" pitchFamily="34" charset="0"/>
              </a:rPr>
              <a:t>  |  </a:t>
            </a:r>
            <a:r>
              <a:rPr lang="en-GB" b="1" u="sng" dirty="0">
                <a:latin typeface="Arial" panose="020B0604020202020204" pitchFamily="34" charset="0"/>
                <a:cs typeface="Arial" panose="020B0604020202020204" pitchFamily="34" charset="0"/>
                <a:hlinkClick r:id="rId7"/>
              </a:rPr>
              <a:t>View </a:t>
            </a:r>
            <a:r>
              <a:rPr lang="en-GB" b="1" u="sng" dirty="0" smtClean="0">
                <a:latin typeface="Arial" panose="020B0604020202020204" pitchFamily="34" charset="0"/>
                <a:cs typeface="Arial" panose="020B0604020202020204" pitchFamily="34" charset="0"/>
                <a:hlinkClick r:id="rId7"/>
              </a:rPr>
              <a:t>details</a:t>
            </a:r>
            <a:endParaRPr lang="en-GB" b="1" u="sng" dirty="0" smtClean="0">
              <a:latin typeface="Arial" panose="020B0604020202020204" pitchFamily="34" charset="0"/>
              <a:cs typeface="Arial" panose="020B0604020202020204" pitchFamily="34" charset="0"/>
            </a:endParaRPr>
          </a:p>
          <a:p>
            <a:endParaRPr lang="en-US" b="1" u="sng" dirty="0">
              <a:latin typeface="Arial" panose="020B0604020202020204" pitchFamily="34" charset="0"/>
              <a:cs typeface="Arial" panose="020B0604020202020204" pitchFamily="34" charset="0"/>
            </a:endParaRPr>
          </a:p>
          <a:p>
            <a:r>
              <a:rPr lang="en-GB" u="sng" dirty="0">
                <a:hlinkClick r:id="rId8"/>
              </a:rPr>
              <a:t>https://www.acas.org.uk/webinars</a:t>
            </a:r>
            <a:endParaRPr lang="en-GB" dirty="0"/>
          </a:p>
          <a:p>
            <a:endParaRPr lang="en-GB" b="1" u="sng" dirty="0">
              <a:latin typeface="Arial" panose="020B0604020202020204" pitchFamily="34" charset="0"/>
              <a:cs typeface="Arial" panose="020B0604020202020204" pitchFamily="34" charset="0"/>
            </a:endParaRPr>
          </a:p>
          <a:p>
            <a:endParaRPr lang="en-GB" b="1" u="sng" dirty="0">
              <a:latin typeface="Arial" panose="020B0604020202020204" pitchFamily="34" charset="0"/>
              <a:cs typeface="Arial" panose="020B0604020202020204" pitchFamily="34" charset="0"/>
            </a:endParaRPr>
          </a:p>
          <a:p>
            <a:r>
              <a:rPr lang="en-GB" b="1" u="sng" dirty="0">
                <a:latin typeface="Arial" panose="020B0604020202020204" pitchFamily="34" charset="0"/>
                <a:cs typeface="Arial" panose="020B0604020202020204" pitchFamily="34" charset="0"/>
              </a:rPr>
              <a:t>Recording of recent webinar </a:t>
            </a:r>
          </a:p>
          <a:p>
            <a:r>
              <a:rPr lang="en-US" dirty="0">
                <a:latin typeface="Arial" panose="020B0604020202020204" pitchFamily="34" charset="0"/>
                <a:cs typeface="Arial" panose="020B0604020202020204" pitchFamily="34" charset="0"/>
              </a:rPr>
              <a:t>Advice – Webinar – Coronavirus Job Retention Scheme</a:t>
            </a:r>
          </a:p>
          <a:p>
            <a:r>
              <a:rPr lang="en-GB" dirty="0">
                <a:latin typeface="Arial" panose="020B0604020202020204" pitchFamily="34" charset="0"/>
                <a:cs typeface="Arial" panose="020B0604020202020204" pitchFamily="34" charset="0"/>
                <a:hlinkClick r:id="rId9"/>
              </a:rPr>
              <a:t>https://register.gotowebinar.com/recording/viewRecording/5193030107976045313/4178211662018757647/kris.walton@cvsce.org.uk?registrantKey=4609987679088789006&amp;type=ATTENDEEEMAILRECORDINGLINK</a:t>
            </a:r>
            <a:r>
              <a:rPr lang="en-GB"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53068789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Support with Payments and DBS Checks</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3" name="Content Placeholder 2"/>
          <p:cNvSpPr>
            <a:spLocks noGrp="1"/>
          </p:cNvSpPr>
          <p:nvPr>
            <p:ph idx="1"/>
          </p:nvPr>
        </p:nvSpPr>
        <p:spPr>
          <a:xfrm>
            <a:off x="257175" y="2290233"/>
            <a:ext cx="11668125" cy="4405842"/>
          </a:xfrm>
        </p:spPr>
        <p:txBody>
          <a:bodyPr>
            <a:normAutofit/>
          </a:bodyPr>
          <a:lstStyle/>
          <a:p>
            <a:pPr marL="0" indent="0">
              <a:buNone/>
            </a:pPr>
            <a:r>
              <a:rPr lang="en-US" sz="2000" dirty="0" smtClean="0">
                <a:latin typeface="Arial" panose="020B0604020202020204" pitchFamily="34" charset="0"/>
                <a:cs typeface="Arial" panose="020B0604020202020204" pitchFamily="34" charset="0"/>
              </a:rPr>
              <a:t>Contactless / Card / Telephone Payments – Launched</a:t>
            </a:r>
          </a:p>
          <a:p>
            <a:pPr marL="0" indent="0">
              <a:buNone/>
            </a:pPr>
            <a:endParaRPr lang="en-US" sz="2000" dirty="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Only supporting payment of goods at the moment not fundraising </a:t>
            </a:r>
          </a:p>
          <a:p>
            <a:pPr marL="0" indent="0">
              <a:buNone/>
            </a:pPr>
            <a:r>
              <a:rPr lang="en-US" sz="2000" dirty="0" smtClean="0">
                <a:latin typeface="Arial" panose="020B0604020202020204" pitchFamily="34" charset="0"/>
                <a:cs typeface="Arial" panose="020B0604020202020204" pitchFamily="34" charset="0"/>
              </a:rPr>
              <a:t>Cover all costs including the transaction fees</a:t>
            </a:r>
            <a:endParaRPr lang="en-US" sz="2000" dirty="0">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More information here</a:t>
            </a:r>
            <a:endParaRPr lang="en-US" sz="2000" dirty="0">
              <a:latin typeface="Arial" panose="020B0604020202020204" pitchFamily="34" charset="0"/>
              <a:cs typeface="Arial" panose="020B0604020202020204" pitchFamily="34" charset="0"/>
            </a:endParaRPr>
          </a:p>
          <a:p>
            <a:pPr marL="0" indent="0">
              <a:buNone/>
            </a:pPr>
            <a:r>
              <a:rPr lang="en-GB" sz="2000" dirty="0">
                <a:hlinkClick r:id="rId3"/>
              </a:rPr>
              <a:t>https://www.cvsce.org.uk/covid-19-access-contactless-payment-devices</a:t>
            </a:r>
            <a:endParaRPr lang="en-US" sz="2000" dirty="0" smtClean="0">
              <a:latin typeface="Arial" panose="020B0604020202020204" pitchFamily="34" charset="0"/>
              <a:cs typeface="Arial" panose="020B0604020202020204" pitchFamily="34" charset="0"/>
            </a:endParaRPr>
          </a:p>
          <a:p>
            <a:pPr marL="0" indent="0">
              <a:buNone/>
            </a:pPr>
            <a:endParaRPr lang="en-US" sz="2000" dirty="0" smtClean="0">
              <a:latin typeface="Arial" panose="020B0604020202020204" pitchFamily="34" charset="0"/>
              <a:cs typeface="Arial" panose="020B0604020202020204" pitchFamily="34" charset="0"/>
            </a:endParaRPr>
          </a:p>
          <a:p>
            <a:pPr marL="0" indent="0">
              <a:buNone/>
            </a:pPr>
            <a:r>
              <a:rPr lang="en-US" sz="2000" dirty="0" smtClean="0">
                <a:latin typeface="Arial" panose="020B0604020202020204" pitchFamily="34" charset="0"/>
                <a:cs typeface="Arial" panose="020B0604020202020204" pitchFamily="34" charset="0"/>
              </a:rPr>
              <a:t>We are able to cover the costs of DBS checks for volunteers supporting the COVID response. We can either process them or support your costs. </a:t>
            </a:r>
          </a:p>
          <a:p>
            <a:pPr marL="0" indent="0">
              <a:buNone/>
            </a:pPr>
            <a:r>
              <a:rPr lang="en-GB" sz="2000" dirty="0">
                <a:hlinkClick r:id="rId4"/>
              </a:rPr>
              <a:t>https://www.cvsce.org.uk/covid-19-cvs-dbs-check-support</a:t>
            </a:r>
            <a:endParaRPr lang="en-US" sz="2000" dirty="0">
              <a:latin typeface="Arial" panose="020B0604020202020204" pitchFamily="34" charset="0"/>
              <a:cs typeface="Arial" panose="020B0604020202020204" pitchFamily="34" charset="0"/>
            </a:endParaRPr>
          </a:p>
        </p:txBody>
      </p:sp>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spTree>
    <p:extLst>
      <p:ext uri="{BB962C8B-B14F-4D97-AF65-F5344CB8AC3E}">
        <p14:creationId xmlns:p14="http://schemas.microsoft.com/office/powerpoint/2010/main" val="605843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pPr algn="ctr"/>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Nationally – Financial Support</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sp>
        <p:nvSpPr>
          <p:cNvPr id="3" name="Rectangle 2"/>
          <p:cNvSpPr/>
          <p:nvPr/>
        </p:nvSpPr>
        <p:spPr>
          <a:xfrm>
            <a:off x="314325" y="2164424"/>
            <a:ext cx="11525250" cy="4093428"/>
          </a:xfrm>
          <a:prstGeom prst="rect">
            <a:avLst/>
          </a:prstGeom>
        </p:spPr>
        <p:txBody>
          <a:bodyPr wrap="square">
            <a:spAutoFit/>
          </a:bodyPr>
          <a:lstStyle/>
          <a:p>
            <a:r>
              <a:rPr lang="en-GB" sz="2000" dirty="0">
                <a:latin typeface="Arial" panose="020B0604020202020204" pitchFamily="34" charset="0"/>
                <a:cs typeface="Arial" panose="020B0604020202020204" pitchFamily="34" charset="0"/>
              </a:rPr>
              <a:t>A total of £750m in new funding was announced for charities responding to the crisis in the UK.</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£370m will go to small and medium-sized charities, channelled through the National Lottery Community Fund (NLCF) and other organisations. It will support locally-focused charities doing most during the outbreak.</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Another £360m will be allocated to charities providing essential services and supporting people during the crisis. Some is specifically earmarked for hospices, St John Ambulance to support the NHS and Citizens Advice to allow more staff to provide advice. Children’s charities and victims’ charities were also mentioned.</a:t>
            </a:r>
          </a:p>
          <a:p>
            <a:endParaRPr lang="en-GB" sz="2000" dirty="0">
              <a:latin typeface="Arial" panose="020B0604020202020204" pitchFamily="34" charset="0"/>
              <a:cs typeface="Arial" panose="020B0604020202020204" pitchFamily="34" charset="0"/>
            </a:endParaRPr>
          </a:p>
          <a:p>
            <a:r>
              <a:rPr lang="en-GB" sz="2000" dirty="0">
                <a:latin typeface="Arial" panose="020B0604020202020204" pitchFamily="34" charset="0"/>
                <a:cs typeface="Arial" panose="020B0604020202020204" pitchFamily="34" charset="0"/>
              </a:rPr>
              <a:t>The government will also match public donations to the BBC’s Big Night In charity appeal, with a minimum donation of £20m to the National Emergencies Trust.</a:t>
            </a:r>
          </a:p>
        </p:txBody>
      </p:sp>
    </p:spTree>
    <p:extLst>
      <p:ext uri="{BB962C8B-B14F-4D97-AF65-F5344CB8AC3E}">
        <p14:creationId xmlns:p14="http://schemas.microsoft.com/office/powerpoint/2010/main" val="40049114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normAutofit/>
          </a:bodyPr>
          <a:lstStyle/>
          <a:p>
            <a:r>
              <a:rPr lang="en-US"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The National Lottery Community </a:t>
            </a:r>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Fund</a:t>
            </a:r>
            <a:endParaRPr lang="en-US"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sp>
        <p:nvSpPr>
          <p:cNvPr id="4" name="Rectangle 3"/>
          <p:cNvSpPr/>
          <p:nvPr/>
        </p:nvSpPr>
        <p:spPr>
          <a:xfrm>
            <a:off x="196735" y="2164424"/>
            <a:ext cx="11615650" cy="4524315"/>
          </a:xfrm>
          <a:prstGeom prst="rect">
            <a:avLst/>
          </a:prstGeom>
        </p:spPr>
        <p:txBody>
          <a:bodyPr wrap="square">
            <a:spAutoFit/>
          </a:bodyPr>
          <a:lstStyle/>
          <a:p>
            <a:r>
              <a:rPr lang="en-US" sz="1600" dirty="0" smtClean="0">
                <a:latin typeface="Arial" panose="020B0604020202020204" pitchFamily="34" charset="0"/>
                <a:cs typeface="Arial" panose="020B0604020202020204" pitchFamily="34" charset="0"/>
              </a:rPr>
              <a:t>The </a:t>
            </a:r>
            <a:r>
              <a:rPr lang="en-US" sz="1600" dirty="0">
                <a:latin typeface="Arial" panose="020B0604020202020204" pitchFamily="34" charset="0"/>
                <a:cs typeface="Arial" panose="020B0604020202020204" pitchFamily="34" charset="0"/>
              </a:rPr>
              <a:t>National Lottery Community Fund are currently </a:t>
            </a:r>
            <a:r>
              <a:rPr lang="en-US" sz="1600" dirty="0" err="1">
                <a:latin typeface="Arial" panose="020B0604020202020204" pitchFamily="34" charset="0"/>
                <a:cs typeface="Arial" panose="020B0604020202020204" pitchFamily="34" charset="0"/>
              </a:rPr>
              <a:t>prioritising</a:t>
            </a:r>
            <a:r>
              <a:rPr lang="en-US" sz="1600" dirty="0">
                <a:latin typeface="Arial" panose="020B0604020202020204" pitchFamily="34" charset="0"/>
                <a:cs typeface="Arial" panose="020B0604020202020204" pitchFamily="34" charset="0"/>
              </a:rPr>
              <a:t> applications and ideas which support responses to the COVID-19 crisis and will be treating them as priority over the coming weeks</a:t>
            </a:r>
            <a:r>
              <a:rPr lang="en-US" sz="1600" dirty="0" smtClean="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a:p>
            <a:r>
              <a:rPr lang="en-US" sz="1600" b="1" u="sng" dirty="0">
                <a:latin typeface="Arial" panose="020B0604020202020204" pitchFamily="34" charset="0"/>
                <a:cs typeface="Arial" panose="020B0604020202020204" pitchFamily="34" charset="0"/>
              </a:rPr>
              <a:t>If possible, the Lottery would like to know of ideas and applications before 1 May </a:t>
            </a:r>
            <a:r>
              <a:rPr lang="en-US" sz="1600" dirty="0">
                <a:latin typeface="Arial" panose="020B0604020202020204" pitchFamily="34" charset="0"/>
                <a:cs typeface="Arial" panose="020B0604020202020204" pitchFamily="34" charset="0"/>
              </a:rPr>
              <a:t> - you can contact the local funding officer directly </a:t>
            </a:r>
            <a:r>
              <a:rPr lang="en-US" sz="1600" b="1" dirty="0">
                <a:latin typeface="Arial" panose="020B0604020202020204" pitchFamily="34" charset="0"/>
                <a:cs typeface="Arial" panose="020B0604020202020204" pitchFamily="34" charset="0"/>
                <a:hlinkClick r:id="rId4"/>
              </a:rPr>
              <a:t>sarah.blackie@tnlcommunityfund.org.uk</a:t>
            </a:r>
            <a:r>
              <a:rPr lang="en-US" sz="1600" dirty="0">
                <a:latin typeface="Arial" panose="020B0604020202020204" pitchFamily="34" charset="0"/>
                <a:cs typeface="Arial" panose="020B0604020202020204" pitchFamily="34" charset="0"/>
              </a:rPr>
              <a:t>  or the  regional team inbox </a:t>
            </a:r>
            <a:r>
              <a:rPr lang="en-US" sz="1600" b="1" dirty="0">
                <a:latin typeface="Arial" panose="020B0604020202020204" pitchFamily="34" charset="0"/>
                <a:cs typeface="Arial" panose="020B0604020202020204" pitchFamily="34" charset="0"/>
                <a:hlinkClick r:id="rId5"/>
              </a:rPr>
              <a:t>Northwestteam@tnlcommunityfund.org.uk</a:t>
            </a:r>
            <a:r>
              <a:rPr lang="en-US" sz="1600" dirty="0">
                <a:latin typeface="Arial" panose="020B0604020202020204" pitchFamily="34" charset="0"/>
                <a:cs typeface="Arial" panose="020B0604020202020204" pitchFamily="34" charset="0"/>
              </a:rPr>
              <a:t> . However, please note that  it is a rolling programme so the deadline is not  an absolutely fixed one</a:t>
            </a:r>
            <a:r>
              <a:rPr lang="en-US" sz="1600" dirty="0" smtClean="0">
                <a:latin typeface="Arial" panose="020B0604020202020204" pitchFamily="34" charset="0"/>
                <a:cs typeface="Arial" panose="020B0604020202020204" pitchFamily="34" charset="0"/>
              </a:rPr>
              <a:t>.</a:t>
            </a:r>
          </a:p>
          <a:p>
            <a:endParaRPr lang="en-US" sz="1600" dirty="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Grants </a:t>
            </a:r>
            <a:r>
              <a:rPr lang="en-US" sz="1600" dirty="0">
                <a:latin typeface="Arial" panose="020B0604020202020204" pitchFamily="34" charset="0"/>
                <a:cs typeface="Arial" panose="020B0604020202020204" pitchFamily="34" charset="0"/>
              </a:rPr>
              <a:t>are payable for periods of up to SIX MONTHS, so timescales for project cannot exceed this.</a:t>
            </a:r>
          </a:p>
          <a:p>
            <a:r>
              <a:rPr lang="en-US" sz="1600" dirty="0">
                <a:latin typeface="Arial" panose="020B0604020202020204" pitchFamily="34" charset="0"/>
                <a:cs typeface="Arial" panose="020B0604020202020204" pitchFamily="34" charset="0"/>
              </a:rPr>
              <a:t>The maximum award will be £100,000 for the six month period but the Lottery are keen to support  local smaller groups as well as larger organisations.  </a:t>
            </a:r>
            <a:endParaRPr lang="en-US" sz="1600" dirty="0" smtClean="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a:p>
            <a:r>
              <a:rPr lang="en-US" sz="1600" dirty="0" smtClean="0">
                <a:latin typeface="Arial" panose="020B0604020202020204" pitchFamily="34" charset="0"/>
                <a:cs typeface="Arial" panose="020B0604020202020204" pitchFamily="34" charset="0"/>
              </a:rPr>
              <a:t>It </a:t>
            </a:r>
            <a:r>
              <a:rPr lang="en-US" sz="1600" dirty="0">
                <a:latin typeface="Arial" panose="020B0604020202020204" pitchFamily="34" charset="0"/>
                <a:cs typeface="Arial" panose="020B0604020202020204" pitchFamily="34" charset="0"/>
              </a:rPr>
              <a:t>will be a one stage process with organisations being asked to submit a short application of no more than one page of </a:t>
            </a:r>
            <a:r>
              <a:rPr lang="en-US" sz="1600" dirty="0" smtClean="0">
                <a:latin typeface="Arial" panose="020B0604020202020204" pitchFamily="34" charset="0"/>
                <a:cs typeface="Arial" panose="020B0604020202020204" pitchFamily="34" charset="0"/>
              </a:rPr>
              <a:t>A4.</a:t>
            </a:r>
          </a:p>
          <a:p>
            <a:endParaRPr lang="en-US" sz="1600" dirty="0">
              <a:latin typeface="Arial" panose="020B0604020202020204" pitchFamily="34" charset="0"/>
              <a:cs typeface="Arial" panose="020B0604020202020204" pitchFamily="34" charset="0"/>
            </a:endParaRPr>
          </a:p>
          <a:p>
            <a:r>
              <a:rPr lang="en-US" sz="1600" dirty="0">
                <a:latin typeface="Arial" panose="020B0604020202020204" pitchFamily="34" charset="0"/>
                <a:cs typeface="Arial" panose="020B0604020202020204" pitchFamily="34" charset="0"/>
              </a:rPr>
              <a:t>They will </a:t>
            </a:r>
            <a:r>
              <a:rPr lang="en-US" sz="1600" dirty="0" err="1">
                <a:latin typeface="Arial" panose="020B0604020202020204" pitchFamily="34" charset="0"/>
                <a:cs typeface="Arial" panose="020B0604020202020204" pitchFamily="34" charset="0"/>
              </a:rPr>
              <a:t>prioritise</a:t>
            </a:r>
            <a:r>
              <a:rPr lang="en-US" sz="1600" dirty="0">
                <a:latin typeface="Arial" panose="020B0604020202020204" pitchFamily="34" charset="0"/>
                <a:cs typeface="Arial" panose="020B0604020202020204" pitchFamily="34" charset="0"/>
              </a:rPr>
              <a:t> applications from:</a:t>
            </a:r>
          </a:p>
          <a:p>
            <a:r>
              <a:rPr lang="en-US" sz="1600" dirty="0">
                <a:latin typeface="Arial" panose="020B0604020202020204" pitchFamily="34" charset="0"/>
                <a:cs typeface="Arial" panose="020B0604020202020204" pitchFamily="34" charset="0"/>
              </a:rPr>
              <a:t>Organisations supporting people who are at high risk from COVID-19</a:t>
            </a:r>
          </a:p>
          <a:p>
            <a:r>
              <a:rPr lang="en-US" sz="1600" dirty="0">
                <a:latin typeface="Arial" panose="020B0604020202020204" pitchFamily="34" charset="0"/>
                <a:cs typeface="Arial" panose="020B0604020202020204" pitchFamily="34" charset="0"/>
              </a:rPr>
              <a:t>Organisations supporting communities most likely to face increased demand and challenges as a direct result of COVID-19</a:t>
            </a:r>
          </a:p>
          <a:p>
            <a:r>
              <a:rPr lang="en-US" sz="1600" dirty="0">
                <a:latin typeface="Arial" panose="020B0604020202020204" pitchFamily="34" charset="0"/>
                <a:cs typeface="Arial" panose="020B0604020202020204" pitchFamily="34" charset="0"/>
              </a:rPr>
              <a:t>Organisations with high potential to support communities with the direct and indirect impact of COVID-19</a:t>
            </a:r>
          </a:p>
        </p:txBody>
      </p:sp>
    </p:spTree>
    <p:extLst>
      <p:ext uri="{BB962C8B-B14F-4D97-AF65-F5344CB8AC3E}">
        <p14:creationId xmlns:p14="http://schemas.microsoft.com/office/powerpoint/2010/main" val="3711332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pPr algn="ctr"/>
            <a:r>
              <a:rPr lang="en-US"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The National Lottery Community Fund</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sp>
        <p:nvSpPr>
          <p:cNvPr id="3" name="Rectangle 2"/>
          <p:cNvSpPr/>
          <p:nvPr/>
        </p:nvSpPr>
        <p:spPr>
          <a:xfrm>
            <a:off x="151722" y="1996043"/>
            <a:ext cx="11766261" cy="4832092"/>
          </a:xfrm>
          <a:prstGeom prst="rect">
            <a:avLst/>
          </a:prstGeom>
        </p:spPr>
        <p:txBody>
          <a:bodyPr wrap="square">
            <a:spAutoFit/>
          </a:bodyPr>
          <a:lstStyle/>
          <a:p>
            <a:r>
              <a:rPr lang="en-GB" sz="1400" dirty="0">
                <a:latin typeface="Arial" panose="020B0604020202020204" pitchFamily="34" charset="0"/>
                <a:cs typeface="Arial" panose="020B0604020202020204" pitchFamily="34" charset="0"/>
              </a:rPr>
              <a:t>In a short summary, no more than a page of A4, we will ask for the following information: </a:t>
            </a:r>
          </a:p>
          <a:p>
            <a:r>
              <a:rPr lang="en-GB" sz="1400" dirty="0">
                <a:latin typeface="Arial" panose="020B0604020202020204" pitchFamily="34" charset="0"/>
                <a:cs typeface="Arial" panose="020B0604020202020204" pitchFamily="34" charset="0"/>
              </a:rPr>
              <a:t> </a:t>
            </a:r>
          </a:p>
          <a:p>
            <a:pPr lvl="0"/>
            <a:r>
              <a:rPr lang="en-GB" sz="1400" dirty="0">
                <a:latin typeface="Arial" panose="020B0604020202020204" pitchFamily="34" charset="0"/>
                <a:cs typeface="Arial" panose="020B0604020202020204" pitchFamily="34" charset="0"/>
              </a:rPr>
              <a:t>Outline how an organisation fits with one or more of the priorities </a:t>
            </a:r>
          </a:p>
          <a:p>
            <a:pPr lvl="0"/>
            <a:r>
              <a:rPr lang="en-GB" sz="1400" dirty="0">
                <a:latin typeface="Arial" panose="020B0604020202020204" pitchFamily="34" charset="0"/>
                <a:cs typeface="Arial" panose="020B0604020202020204" pitchFamily="34" charset="0"/>
              </a:rPr>
              <a:t>What would this funding cover?</a:t>
            </a:r>
          </a:p>
          <a:p>
            <a:pPr lvl="1"/>
            <a:r>
              <a:rPr lang="en-GB" sz="1400" dirty="0">
                <a:latin typeface="Arial" panose="020B0604020202020204" pitchFamily="34" charset="0"/>
                <a:cs typeface="Arial" panose="020B0604020202020204" pitchFamily="34" charset="0"/>
              </a:rPr>
              <a:t>If new / additional activity, please describe what the activity would involve, who it will help and why you think it will support the community at this particular time of crisis</a:t>
            </a:r>
          </a:p>
          <a:p>
            <a:r>
              <a:rPr lang="en-GB" sz="1400" dirty="0">
                <a:latin typeface="Arial" panose="020B0604020202020204" pitchFamily="34" charset="0"/>
                <a:cs typeface="Arial" panose="020B0604020202020204" pitchFamily="34" charset="0"/>
              </a:rPr>
              <a:t> </a:t>
            </a:r>
          </a:p>
          <a:p>
            <a:pPr lvl="1"/>
            <a:r>
              <a:rPr lang="en-GB" sz="1400" dirty="0">
                <a:latin typeface="Arial" panose="020B0604020202020204" pitchFamily="34" charset="0"/>
                <a:cs typeface="Arial" panose="020B0604020202020204" pitchFamily="34" charset="0"/>
              </a:rPr>
              <a:t>If core costs, please outline the organisation’s current financial position and how our funding can help e.g.</a:t>
            </a:r>
          </a:p>
          <a:p>
            <a:pPr lvl="2"/>
            <a:r>
              <a:rPr lang="en-GB" sz="1400" dirty="0">
                <a:latin typeface="Arial" panose="020B0604020202020204" pitchFamily="34" charset="0"/>
                <a:cs typeface="Arial" panose="020B0604020202020204" pitchFamily="34" charset="0"/>
              </a:rPr>
              <a:t>Do they now expect to draw on reserves during the next 6-9 months if available? </a:t>
            </a:r>
          </a:p>
          <a:p>
            <a:pPr lvl="2"/>
            <a:r>
              <a:rPr lang="en-GB" sz="1400" dirty="0">
                <a:latin typeface="Arial" panose="020B0604020202020204" pitchFamily="34" charset="0"/>
                <a:cs typeface="Arial" panose="020B0604020202020204" pitchFamily="34" charset="0"/>
              </a:rPr>
              <a:t>If yes, what is the gap in income they need to cover?</a:t>
            </a:r>
          </a:p>
          <a:p>
            <a:pPr lvl="2"/>
            <a:r>
              <a:rPr lang="en-GB" sz="1400" dirty="0">
                <a:latin typeface="Arial" panose="020B0604020202020204" pitchFamily="34" charset="0"/>
                <a:cs typeface="Arial" panose="020B0604020202020204" pitchFamily="34" charset="0"/>
              </a:rPr>
              <a:t>How many month’s unrestricted, free reserves do they currently hold if applicable? How many month’s operating costs would this cover?</a:t>
            </a:r>
          </a:p>
          <a:p>
            <a:pPr lvl="2"/>
            <a:r>
              <a:rPr lang="en-GB" sz="1400" dirty="0">
                <a:latin typeface="Arial" panose="020B0604020202020204" pitchFamily="34" charset="0"/>
                <a:cs typeface="Arial" panose="020B0604020202020204" pitchFamily="34" charset="0"/>
              </a:rPr>
              <a:t>Are you receiving/expecting to receive any additional support from other funders, or funding sources to support with core costs? (including Local Authority) </a:t>
            </a:r>
          </a:p>
          <a:p>
            <a:pPr lvl="2"/>
            <a:r>
              <a:rPr lang="en-GB" sz="1400" i="1" dirty="0">
                <a:latin typeface="Arial" panose="020B0604020202020204" pitchFamily="34" charset="0"/>
                <a:cs typeface="Arial" panose="020B0604020202020204" pitchFamily="34" charset="0"/>
              </a:rPr>
              <a:t>Please note we can’t fund any costs that will be covered from other funding, including government funding responding to the Covid-19 crisis.</a:t>
            </a:r>
            <a:endParaRPr lang="en-GB" sz="1400" dirty="0">
              <a:latin typeface="Arial" panose="020B0604020202020204" pitchFamily="34" charset="0"/>
              <a:cs typeface="Arial" panose="020B0604020202020204" pitchFamily="34" charset="0"/>
            </a:endParaRPr>
          </a:p>
          <a:p>
            <a:r>
              <a:rPr lang="en-GB" sz="1400" dirty="0">
                <a:latin typeface="Arial" panose="020B0604020202020204" pitchFamily="34" charset="0"/>
                <a:cs typeface="Arial" panose="020B0604020202020204" pitchFamily="34" charset="0"/>
              </a:rPr>
              <a:t> </a:t>
            </a:r>
          </a:p>
          <a:p>
            <a:pPr lvl="1"/>
            <a:r>
              <a:rPr lang="en-GB" sz="1400" dirty="0">
                <a:latin typeface="Arial" panose="020B0604020202020204" pitchFamily="34" charset="0"/>
                <a:cs typeface="Arial" panose="020B0604020202020204" pitchFamily="34" charset="0"/>
              </a:rPr>
              <a:t>Please can they also send us what they have of the following documentation: </a:t>
            </a:r>
          </a:p>
          <a:p>
            <a:pPr lvl="2"/>
            <a:r>
              <a:rPr lang="en-GB" sz="1400" dirty="0" err="1">
                <a:latin typeface="Arial" panose="020B0604020202020204" pitchFamily="34" charset="0"/>
                <a:cs typeface="Arial" panose="020B0604020202020204" pitchFamily="34" charset="0"/>
              </a:rPr>
              <a:t>Cashflow</a:t>
            </a:r>
            <a:r>
              <a:rPr lang="en-GB" sz="1400" dirty="0">
                <a:latin typeface="Arial" panose="020B0604020202020204" pitchFamily="34" charset="0"/>
                <a:cs typeface="Arial" panose="020B0604020202020204" pitchFamily="34" charset="0"/>
              </a:rPr>
              <a:t> forecast for next 12 </a:t>
            </a:r>
            <a:r>
              <a:rPr lang="en-GB" sz="1400" dirty="0" smtClean="0">
                <a:latin typeface="Arial" panose="020B0604020202020204" pitchFamily="34" charset="0"/>
                <a:cs typeface="Arial" panose="020B0604020202020204" pitchFamily="34" charset="0"/>
              </a:rPr>
              <a:t>months, Latest </a:t>
            </a:r>
            <a:r>
              <a:rPr lang="en-GB" sz="1400" dirty="0">
                <a:latin typeface="Arial" panose="020B0604020202020204" pitchFamily="34" charset="0"/>
                <a:cs typeface="Arial" panose="020B0604020202020204" pitchFamily="34" charset="0"/>
              </a:rPr>
              <a:t>annual accounts (unless we hold these as part of ongoing grant management</a:t>
            </a:r>
            <a:r>
              <a:rPr lang="en-GB" sz="1400" dirty="0" smtClean="0">
                <a:latin typeface="Arial" panose="020B0604020202020204" pitchFamily="34" charset="0"/>
                <a:cs typeface="Arial" panose="020B0604020202020204" pitchFamily="34" charset="0"/>
              </a:rPr>
              <a:t>), Latest </a:t>
            </a:r>
            <a:r>
              <a:rPr lang="en-GB" sz="1400" dirty="0">
                <a:latin typeface="Arial" panose="020B0604020202020204" pitchFamily="34" charset="0"/>
                <a:cs typeface="Arial" panose="020B0604020202020204" pitchFamily="34" charset="0"/>
              </a:rPr>
              <a:t>bank statement</a:t>
            </a:r>
          </a:p>
          <a:p>
            <a:r>
              <a:rPr lang="en-GB" sz="1400" dirty="0">
                <a:latin typeface="Arial" panose="020B0604020202020204" pitchFamily="34" charset="0"/>
                <a:cs typeface="Arial" panose="020B0604020202020204" pitchFamily="34" charset="0"/>
              </a:rPr>
              <a:t> </a:t>
            </a:r>
          </a:p>
          <a:p>
            <a:pPr lvl="0"/>
            <a:r>
              <a:rPr lang="en-GB" sz="1400" dirty="0">
                <a:latin typeface="Arial" panose="020B0604020202020204" pitchFamily="34" charset="0"/>
                <a:cs typeface="Arial" panose="020B0604020202020204" pitchFamily="34" charset="0"/>
              </a:rPr>
              <a:t>What time period would the funding cover? </a:t>
            </a:r>
          </a:p>
          <a:p>
            <a:r>
              <a:rPr lang="en-GB" sz="1400" dirty="0" smtClean="0">
                <a:latin typeface="Arial" panose="020B0604020202020204" pitchFamily="34" charset="0"/>
                <a:cs typeface="Arial" panose="020B0604020202020204" pitchFamily="34" charset="0"/>
              </a:rPr>
              <a:t>How </a:t>
            </a:r>
            <a:r>
              <a:rPr lang="en-GB" sz="1400" dirty="0">
                <a:latin typeface="Arial" panose="020B0604020202020204" pitchFamily="34" charset="0"/>
                <a:cs typeface="Arial" panose="020B0604020202020204" pitchFamily="34" charset="0"/>
              </a:rPr>
              <a:t>much funding is a group requesting? </a:t>
            </a:r>
            <a:endParaRPr lang="en-US"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51691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666750" y="1296591"/>
            <a:ext cx="10515600" cy="867833"/>
          </a:xfrm>
        </p:spPr>
        <p:txBody>
          <a:bodyPr/>
          <a:lstStyle/>
          <a:p>
            <a:pPr algn="ctr"/>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Locally</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sp>
        <p:nvSpPr>
          <p:cNvPr id="10" name="Title 1"/>
          <p:cNvSpPr>
            <a:spLocks noGrp="1"/>
          </p:cNvSpPr>
          <p:nvPr>
            <p:ph idx="1"/>
          </p:nvPr>
        </p:nvSpPr>
        <p:spPr>
          <a:xfrm>
            <a:off x="261938" y="2361803"/>
            <a:ext cx="11412826" cy="4039658"/>
          </a:xfrm>
        </p:spPr>
        <p:txBody>
          <a:bodyPr>
            <a:normAutofit/>
          </a:bodyPr>
          <a:lstStyle/>
          <a:p>
            <a:pPr marL="0" indent="0">
              <a:buNone/>
            </a:pPr>
            <a:r>
              <a:rPr lang="en-US" sz="2400" dirty="0" smtClean="0">
                <a:latin typeface="Arial" panose="020B0604020202020204" pitchFamily="34" charset="0"/>
                <a:ea typeface="Open Sans Light" panose="020B0306030504020204" pitchFamily="34" charset="0"/>
                <a:cs typeface="Arial" panose="020B0604020202020204" pitchFamily="34" charset="0"/>
              </a:rPr>
              <a:t>Cheshire East Council – People helping People</a:t>
            </a:r>
          </a:p>
          <a:p>
            <a:r>
              <a:rPr lang="en-US" sz="2400" dirty="0" smtClean="0">
                <a:latin typeface="Arial" panose="020B0604020202020204" pitchFamily="34" charset="0"/>
                <a:ea typeface="Open Sans Light" panose="020B0306030504020204" pitchFamily="34" charset="0"/>
                <a:cs typeface="Arial" panose="020B0604020202020204" pitchFamily="34" charset="0"/>
              </a:rPr>
              <a:t>They are ensuring support is being provided to people who have asked for it, either by their staff or referring them on to local VCFS organisations</a:t>
            </a:r>
          </a:p>
          <a:p>
            <a:r>
              <a:rPr lang="en-US" sz="2400" dirty="0" smtClean="0">
                <a:latin typeface="Arial" panose="020B0604020202020204" pitchFamily="34" charset="0"/>
                <a:ea typeface="Open Sans Light" panose="020B0306030504020204" pitchFamily="34" charset="0"/>
                <a:cs typeface="Arial" panose="020B0604020202020204" pitchFamily="34" charset="0"/>
              </a:rPr>
              <a:t>Volunteers are started to be contacted with the aim for them to support local Virtual Volunteer Networks</a:t>
            </a:r>
          </a:p>
          <a:p>
            <a:pPr lvl="1"/>
            <a:r>
              <a:rPr lang="en-US" sz="2000" dirty="0" smtClean="0">
                <a:latin typeface="Arial" panose="020B0604020202020204" pitchFamily="34" charset="0"/>
                <a:ea typeface="Open Sans Light" panose="020B0306030504020204" pitchFamily="34" charset="0"/>
                <a:cs typeface="Arial" panose="020B0604020202020204" pitchFamily="34" charset="0"/>
              </a:rPr>
              <a:t>They are developing 8 Virtual Volunteer networks covering the Care Community footprints with a single point of contact who will manage referrals from the People Helping People scheme</a:t>
            </a:r>
          </a:p>
          <a:p>
            <a:pPr lvl="1"/>
            <a:r>
              <a:rPr lang="en-US" sz="2000" dirty="0" smtClean="0">
                <a:latin typeface="Arial" panose="020B0604020202020204" pitchFamily="34" charset="0"/>
                <a:ea typeface="Open Sans Light" panose="020B0306030504020204" pitchFamily="34" charset="0"/>
                <a:cs typeface="Arial" panose="020B0604020202020204" pitchFamily="34" charset="0"/>
              </a:rPr>
              <a:t>Good practice guidelines have been developed and these include a letter that volunteers can use which has been endorsed by CEC, CCG and Cheshire Police</a:t>
            </a:r>
          </a:p>
          <a:p>
            <a:pPr lvl="1"/>
            <a:r>
              <a:rPr lang="en-US" sz="2000" dirty="0" smtClean="0">
                <a:latin typeface="Arial" panose="020B0604020202020204" pitchFamily="34" charset="0"/>
                <a:ea typeface="Open Sans Light" panose="020B0306030504020204" pitchFamily="34" charset="0"/>
                <a:cs typeface="Arial" panose="020B0604020202020204" pitchFamily="34" charset="0"/>
              </a:rPr>
              <a:t>Expecting these to be live imminently  - Some of you may be involved in these already.</a:t>
            </a:r>
          </a:p>
        </p:txBody>
      </p:sp>
    </p:spTree>
    <p:extLst>
      <p:ext uri="{BB962C8B-B14F-4D97-AF65-F5344CB8AC3E}">
        <p14:creationId xmlns:p14="http://schemas.microsoft.com/office/powerpoint/2010/main" val="22800350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1170782"/>
            <a:ext cx="12192000" cy="5687218"/>
          </a:xfrm>
          <a:prstGeom prst="rect">
            <a:avLst/>
          </a:prstGeom>
          <a:solidFill>
            <a:schemeClr val="accent3">
              <a:lumMod val="20000"/>
              <a:lumOff val="80000"/>
            </a:schemeClr>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2196292" y="167630"/>
            <a:ext cx="10515600" cy="867833"/>
          </a:xfrm>
        </p:spPr>
        <p:txBody>
          <a:bodyPr/>
          <a:lstStyle/>
          <a:p>
            <a:pPr algn="ctr"/>
            <a:r>
              <a:rPr lang="en-US" dirty="0" smtClean="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rPr>
              <a:t>Virtual Volunteer Networks</a:t>
            </a:r>
            <a:endParaRPr lang="en-GB" dirty="0">
              <a:solidFill>
                <a:srgbClr val="7030A0"/>
              </a:solidFill>
              <a:latin typeface="Open Sans Light" panose="020B0306030504020204" pitchFamily="34" charset="0"/>
              <a:ea typeface="Open Sans Light" panose="020B0306030504020204" pitchFamily="34" charset="0"/>
              <a:cs typeface="Open Sans Light" panose="020B0306030504020204" pitchFamily="34"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31800" y="229691"/>
            <a:ext cx="3255264" cy="743712"/>
          </a:xfrm>
          <a:prstGeom prst="rect">
            <a:avLst/>
          </a:prstGeom>
        </p:spPr>
      </p:pic>
      <p:graphicFrame>
        <p:nvGraphicFramePr>
          <p:cNvPr id="9" name="object 3"/>
          <p:cNvGraphicFramePr>
            <a:graphicFrameLocks noGrp="1"/>
          </p:cNvGraphicFramePr>
          <p:nvPr>
            <p:extLst>
              <p:ext uri="{D42A27DB-BD31-4B8C-83A1-F6EECF244321}">
                <p14:modId xmlns:p14="http://schemas.microsoft.com/office/powerpoint/2010/main" val="81524749"/>
              </p:ext>
            </p:extLst>
          </p:nvPr>
        </p:nvGraphicFramePr>
        <p:xfrm>
          <a:off x="216131" y="1232842"/>
          <a:ext cx="11745884" cy="4212212"/>
        </p:xfrm>
        <a:graphic>
          <a:graphicData uri="http://schemas.openxmlformats.org/drawingml/2006/table">
            <a:tbl>
              <a:tblPr firstRow="1" bandRow="1">
                <a:tableStyleId>{2D5ABB26-0587-4C30-8999-92F81FD0307C}</a:tableStyleId>
              </a:tblPr>
              <a:tblGrid>
                <a:gridCol w="2006047">
                  <a:extLst>
                    <a:ext uri="{9D8B030D-6E8A-4147-A177-3AD203B41FA5}">
                      <a16:colId xmlns:a16="http://schemas.microsoft.com/office/drawing/2014/main" val="20000"/>
                    </a:ext>
                  </a:extLst>
                </a:gridCol>
                <a:gridCol w="6389807">
                  <a:extLst>
                    <a:ext uri="{9D8B030D-6E8A-4147-A177-3AD203B41FA5}">
                      <a16:colId xmlns:a16="http://schemas.microsoft.com/office/drawing/2014/main" val="20001"/>
                    </a:ext>
                  </a:extLst>
                </a:gridCol>
                <a:gridCol w="3350030">
                  <a:extLst>
                    <a:ext uri="{9D8B030D-6E8A-4147-A177-3AD203B41FA5}">
                      <a16:colId xmlns:a16="http://schemas.microsoft.com/office/drawing/2014/main" val="20002"/>
                    </a:ext>
                  </a:extLst>
                </a:gridCol>
              </a:tblGrid>
              <a:tr h="267657">
                <a:tc>
                  <a:txBody>
                    <a:bodyPr/>
                    <a:lstStyle/>
                    <a:p>
                      <a:pPr marL="68580">
                        <a:lnSpc>
                          <a:spcPts val="1380"/>
                        </a:lnSpc>
                      </a:pPr>
                      <a:r>
                        <a:rPr sz="1200" b="1" spc="-5" dirty="0">
                          <a:solidFill>
                            <a:srgbClr val="FFFFFF"/>
                          </a:solidFill>
                          <a:latin typeface="Calibri"/>
                          <a:cs typeface="Calibri"/>
                        </a:rPr>
                        <a:t>Care Community</a:t>
                      </a:r>
                      <a:r>
                        <a:rPr sz="1200" b="1" spc="-20" dirty="0">
                          <a:solidFill>
                            <a:srgbClr val="FFFFFF"/>
                          </a:solidFill>
                          <a:latin typeface="Calibri"/>
                          <a:cs typeface="Calibri"/>
                        </a:rPr>
                        <a:t> </a:t>
                      </a:r>
                      <a:r>
                        <a:rPr sz="1200" b="1" spc="-5" dirty="0">
                          <a:solidFill>
                            <a:srgbClr val="FFFFFF"/>
                          </a:solidFill>
                          <a:latin typeface="Calibri"/>
                          <a:cs typeface="Calibri"/>
                        </a:rPr>
                        <a:t>Area</a:t>
                      </a:r>
                      <a:endParaRPr sz="1200" dirty="0">
                        <a:latin typeface="Calibri"/>
                        <a:cs typeface="Calibri"/>
                      </a:endParaRPr>
                    </a:p>
                  </a:txBody>
                  <a:tcPr marL="0" marR="0" marT="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solidFill>
                      <a:srgbClr val="27B5C8"/>
                    </a:solidFill>
                  </a:tcPr>
                </a:tc>
                <a:tc>
                  <a:txBody>
                    <a:bodyPr/>
                    <a:lstStyle/>
                    <a:p>
                      <a:pPr marL="67945">
                        <a:lnSpc>
                          <a:spcPts val="1380"/>
                        </a:lnSpc>
                      </a:pPr>
                      <a:r>
                        <a:rPr sz="1200" b="1" spc="-5" dirty="0">
                          <a:solidFill>
                            <a:srgbClr val="FFFFFF"/>
                          </a:solidFill>
                          <a:latin typeface="Calibri"/>
                          <a:cs typeface="Calibri"/>
                        </a:rPr>
                        <a:t>Volunteer Coordination</a:t>
                      </a:r>
                      <a:r>
                        <a:rPr sz="1200" b="1" dirty="0">
                          <a:solidFill>
                            <a:srgbClr val="FFFFFF"/>
                          </a:solidFill>
                          <a:latin typeface="Calibri"/>
                          <a:cs typeface="Calibri"/>
                        </a:rPr>
                        <a:t> </a:t>
                      </a:r>
                      <a:r>
                        <a:rPr sz="1200" b="1" spc="-5" dirty="0">
                          <a:solidFill>
                            <a:srgbClr val="FFFFFF"/>
                          </a:solidFill>
                          <a:latin typeface="Calibri"/>
                          <a:cs typeface="Calibri"/>
                        </a:rPr>
                        <a:t>Point</a:t>
                      </a:r>
                      <a:endParaRPr sz="1200" dirty="0">
                        <a:latin typeface="Calibri"/>
                        <a:cs typeface="Calibri"/>
                      </a:endParaRPr>
                    </a:p>
                  </a:txBody>
                  <a:tcPr marL="0" marR="0" marT="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solidFill>
                      <a:srgbClr val="27B5C8"/>
                    </a:solidFill>
                  </a:tcPr>
                </a:tc>
                <a:tc>
                  <a:txBody>
                    <a:bodyPr/>
                    <a:lstStyle/>
                    <a:p>
                      <a:pPr marL="67945">
                        <a:lnSpc>
                          <a:spcPts val="1380"/>
                        </a:lnSpc>
                      </a:pPr>
                      <a:r>
                        <a:rPr sz="1200" b="1" spc="-5" dirty="0">
                          <a:solidFill>
                            <a:srgbClr val="FFFFFF"/>
                          </a:solidFill>
                          <a:latin typeface="Calibri"/>
                          <a:cs typeface="Calibri"/>
                        </a:rPr>
                        <a:t>Community Development Officer</a:t>
                      </a:r>
                      <a:endParaRPr sz="1200">
                        <a:latin typeface="Calibri"/>
                        <a:cs typeface="Calibri"/>
                      </a:endParaRPr>
                    </a:p>
                  </a:txBody>
                  <a:tcPr marL="0" marR="0" marT="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solidFill>
                      <a:srgbClr val="27B5C8"/>
                    </a:solidFill>
                  </a:tcPr>
                </a:tc>
                <a:extLst>
                  <a:ext uri="{0D108BD9-81ED-4DB2-BD59-A6C34878D82A}">
                    <a16:rowId xmlns:a16="http://schemas.microsoft.com/office/drawing/2014/main" val="10000"/>
                  </a:ext>
                </a:extLst>
              </a:tr>
              <a:tr h="497148">
                <a:tc>
                  <a:txBody>
                    <a:bodyPr/>
                    <a:lstStyle/>
                    <a:p>
                      <a:pPr marL="68580" marR="492759">
                        <a:lnSpc>
                          <a:spcPts val="1400"/>
                        </a:lnSpc>
                        <a:spcBef>
                          <a:spcPts val="30"/>
                        </a:spcBef>
                      </a:pPr>
                      <a:r>
                        <a:rPr sz="1100" dirty="0">
                          <a:latin typeface="Calibri"/>
                          <a:cs typeface="Calibri"/>
                        </a:rPr>
                        <a:t>Bollington, </a:t>
                      </a:r>
                      <a:r>
                        <a:rPr sz="1100" spc="-5" dirty="0">
                          <a:latin typeface="Calibri"/>
                          <a:cs typeface="Calibri"/>
                        </a:rPr>
                        <a:t>Disley</a:t>
                      </a:r>
                      <a:r>
                        <a:rPr sz="1100" spc="-70" dirty="0">
                          <a:latin typeface="Calibri"/>
                          <a:cs typeface="Calibri"/>
                        </a:rPr>
                        <a:t> </a:t>
                      </a:r>
                      <a:r>
                        <a:rPr sz="1100" dirty="0">
                          <a:latin typeface="Calibri"/>
                          <a:cs typeface="Calibri"/>
                        </a:rPr>
                        <a:t>and  </a:t>
                      </a:r>
                      <a:r>
                        <a:rPr sz="1100" spc="-5" dirty="0">
                          <a:latin typeface="Calibri"/>
                          <a:cs typeface="Calibri"/>
                        </a:rPr>
                        <a:t>Poynton</a:t>
                      </a:r>
                      <a:r>
                        <a:rPr sz="1100" spc="-10" dirty="0">
                          <a:latin typeface="Calibri"/>
                          <a:cs typeface="Calibri"/>
                        </a:rPr>
                        <a:t> </a:t>
                      </a:r>
                      <a:r>
                        <a:rPr sz="1100" spc="-5" dirty="0">
                          <a:latin typeface="Calibri"/>
                          <a:cs typeface="Calibri"/>
                        </a:rPr>
                        <a:t>(BDP)</a:t>
                      </a:r>
                      <a:endParaRPr sz="1100">
                        <a:latin typeface="Calibri"/>
                        <a:cs typeface="Calibri"/>
                      </a:endParaRPr>
                    </a:p>
                  </a:txBody>
                  <a:tcPr marL="0" marR="0" marT="381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a:lnSpc>
                          <a:spcPct val="100000"/>
                        </a:lnSpc>
                        <a:spcBef>
                          <a:spcPts val="50"/>
                        </a:spcBef>
                      </a:pPr>
                      <a:r>
                        <a:rPr sz="1100" b="1" spc="-5" dirty="0">
                          <a:latin typeface="Calibri"/>
                          <a:cs typeface="Calibri"/>
                        </a:rPr>
                        <a:t>Poynton </a:t>
                      </a:r>
                      <a:r>
                        <a:rPr sz="1100" b="1" dirty="0">
                          <a:latin typeface="Calibri"/>
                          <a:cs typeface="Calibri"/>
                        </a:rPr>
                        <a:t>Town</a:t>
                      </a:r>
                      <a:r>
                        <a:rPr sz="1100" b="1" spc="-20" dirty="0">
                          <a:latin typeface="Calibri"/>
                          <a:cs typeface="Calibri"/>
                        </a:rPr>
                        <a:t> </a:t>
                      </a:r>
                      <a:r>
                        <a:rPr sz="1100" b="1" spc="-5" dirty="0">
                          <a:latin typeface="Calibri"/>
                          <a:cs typeface="Calibri"/>
                        </a:rPr>
                        <a:t>Council</a:t>
                      </a:r>
                      <a:endParaRPr sz="1100" dirty="0">
                        <a:latin typeface="Calibri"/>
                        <a:cs typeface="Calibri"/>
                      </a:endParaRPr>
                    </a:p>
                    <a:p>
                      <a:pPr marL="67945" marR="2823210">
                        <a:lnSpc>
                          <a:spcPct val="105900"/>
                        </a:lnSpc>
                        <a:spcBef>
                          <a:spcPts val="5"/>
                        </a:spcBef>
                      </a:pPr>
                      <a:r>
                        <a:rPr sz="1100" dirty="0">
                          <a:latin typeface="Calibri"/>
                          <a:cs typeface="Calibri"/>
                        </a:rPr>
                        <a:t>Haf </a:t>
                      </a:r>
                      <a:r>
                        <a:rPr sz="1100" spc="-5" dirty="0">
                          <a:latin typeface="Calibri"/>
                          <a:cs typeface="Calibri"/>
                        </a:rPr>
                        <a:t>Barlow  </a:t>
                      </a:r>
                      <a:r>
                        <a:rPr sz="1100" u="sng" spc="-5" dirty="0">
                          <a:solidFill>
                            <a:srgbClr val="0000FF"/>
                          </a:solidFill>
                          <a:uFill>
                            <a:solidFill>
                              <a:srgbClr val="0000FF"/>
                            </a:solidFill>
                          </a:uFill>
                          <a:latin typeface="Calibri"/>
                          <a:cs typeface="Calibri"/>
                          <a:hlinkClick r:id="rId4"/>
                        </a:rPr>
                        <a:t>haf.barlow@poyntontowncouncil.gov.uk </a:t>
                      </a:r>
                      <a:r>
                        <a:rPr sz="1100" spc="-5" dirty="0">
                          <a:solidFill>
                            <a:srgbClr val="0000FF"/>
                          </a:solidFill>
                          <a:latin typeface="Calibri"/>
                          <a:cs typeface="Calibri"/>
                        </a:rPr>
                        <a:t> </a:t>
                      </a:r>
                      <a:r>
                        <a:rPr sz="1100" spc="-5" dirty="0">
                          <a:latin typeface="Calibri"/>
                          <a:cs typeface="Calibri"/>
                        </a:rPr>
                        <a:t>01625 872238</a:t>
                      </a:r>
                      <a:endParaRPr sz="1100" dirty="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marR="1453515">
                        <a:lnSpc>
                          <a:spcPts val="1400"/>
                        </a:lnSpc>
                        <a:spcBef>
                          <a:spcPts val="30"/>
                        </a:spcBef>
                      </a:pPr>
                      <a:r>
                        <a:rPr sz="1100" dirty="0">
                          <a:latin typeface="Calibri"/>
                          <a:cs typeface="Calibri"/>
                        </a:rPr>
                        <a:t>Mark </a:t>
                      </a:r>
                      <a:r>
                        <a:rPr sz="1100" spc="-5" dirty="0">
                          <a:latin typeface="Calibri"/>
                          <a:cs typeface="Calibri"/>
                        </a:rPr>
                        <a:t>Gleave  07950</a:t>
                      </a:r>
                      <a:r>
                        <a:rPr sz="1100" spc="-60" dirty="0">
                          <a:latin typeface="Calibri"/>
                          <a:cs typeface="Calibri"/>
                        </a:rPr>
                        <a:t> </a:t>
                      </a:r>
                      <a:r>
                        <a:rPr sz="1100" spc="-5" dirty="0">
                          <a:latin typeface="Calibri"/>
                          <a:cs typeface="Calibri"/>
                        </a:rPr>
                        <a:t>798512</a:t>
                      </a:r>
                      <a:endParaRPr sz="1100" dirty="0">
                        <a:latin typeface="Calibri"/>
                        <a:cs typeface="Calibri"/>
                      </a:endParaRPr>
                    </a:p>
                  </a:txBody>
                  <a:tcPr marL="0" marR="0" marT="381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extLst>
                  <a:ext uri="{0D108BD9-81ED-4DB2-BD59-A6C34878D82A}">
                    <a16:rowId xmlns:a16="http://schemas.microsoft.com/office/drawing/2014/main" val="10001"/>
                  </a:ext>
                </a:extLst>
              </a:tr>
              <a:tr h="543454">
                <a:tc>
                  <a:txBody>
                    <a:bodyPr/>
                    <a:lstStyle/>
                    <a:p>
                      <a:pPr marL="68580" marR="109220">
                        <a:lnSpc>
                          <a:spcPts val="1390"/>
                        </a:lnSpc>
                        <a:spcBef>
                          <a:spcPts val="40"/>
                        </a:spcBef>
                      </a:pPr>
                      <a:r>
                        <a:rPr sz="1100" dirty="0">
                          <a:latin typeface="Calibri"/>
                          <a:cs typeface="Calibri"/>
                        </a:rPr>
                        <a:t>Chelford, </a:t>
                      </a:r>
                      <a:r>
                        <a:rPr sz="1100" spc="-5" dirty="0">
                          <a:latin typeface="Calibri"/>
                          <a:cs typeface="Calibri"/>
                        </a:rPr>
                        <a:t>Handforth,  Alderley Edge </a:t>
                      </a:r>
                      <a:r>
                        <a:rPr sz="1100" dirty="0">
                          <a:latin typeface="Calibri"/>
                          <a:cs typeface="Calibri"/>
                        </a:rPr>
                        <a:t>and</a:t>
                      </a:r>
                      <a:r>
                        <a:rPr sz="1100" spc="-35" dirty="0">
                          <a:latin typeface="Calibri"/>
                          <a:cs typeface="Calibri"/>
                        </a:rPr>
                        <a:t> </a:t>
                      </a:r>
                      <a:r>
                        <a:rPr sz="1100" spc="-5" dirty="0">
                          <a:latin typeface="Calibri"/>
                          <a:cs typeface="Calibri"/>
                        </a:rPr>
                        <a:t>Wilmslow</a:t>
                      </a:r>
                      <a:endParaRPr sz="1100">
                        <a:latin typeface="Calibri"/>
                        <a:cs typeface="Calibri"/>
                      </a:endParaRPr>
                    </a:p>
                    <a:p>
                      <a:pPr marL="68580">
                        <a:lnSpc>
                          <a:spcPct val="100000"/>
                        </a:lnSpc>
                        <a:spcBef>
                          <a:spcPts val="30"/>
                        </a:spcBef>
                      </a:pPr>
                      <a:r>
                        <a:rPr sz="1100" spc="-5" dirty="0">
                          <a:latin typeface="Calibri"/>
                          <a:cs typeface="Calibri"/>
                        </a:rPr>
                        <a:t>(CHAW)</a:t>
                      </a:r>
                      <a:endParaRPr sz="1100">
                        <a:latin typeface="Calibri"/>
                        <a:cs typeface="Calibri"/>
                      </a:endParaRPr>
                    </a:p>
                  </a:txBody>
                  <a:tcPr marL="0" marR="0" marT="508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algn="just">
                        <a:lnSpc>
                          <a:spcPct val="100000"/>
                        </a:lnSpc>
                        <a:spcBef>
                          <a:spcPts val="55"/>
                        </a:spcBef>
                      </a:pPr>
                      <a:r>
                        <a:rPr sz="1100" b="1" spc="-5" dirty="0">
                          <a:latin typeface="Calibri"/>
                          <a:cs typeface="Calibri"/>
                        </a:rPr>
                        <a:t>Handforth </a:t>
                      </a:r>
                      <a:r>
                        <a:rPr sz="1100" b="1" dirty="0">
                          <a:latin typeface="Calibri"/>
                          <a:cs typeface="Calibri"/>
                        </a:rPr>
                        <a:t>Parish</a:t>
                      </a:r>
                      <a:r>
                        <a:rPr sz="1100" b="1" spc="-20" dirty="0">
                          <a:latin typeface="Calibri"/>
                          <a:cs typeface="Calibri"/>
                        </a:rPr>
                        <a:t> </a:t>
                      </a:r>
                      <a:r>
                        <a:rPr sz="1100" b="1" spc="-5" dirty="0">
                          <a:latin typeface="Calibri"/>
                          <a:cs typeface="Calibri"/>
                        </a:rPr>
                        <a:t>Council</a:t>
                      </a:r>
                      <a:endParaRPr sz="1100" dirty="0">
                        <a:latin typeface="Calibri"/>
                        <a:cs typeface="Calibri"/>
                      </a:endParaRPr>
                    </a:p>
                    <a:p>
                      <a:pPr marL="67945" marR="3778250" algn="just">
                        <a:lnSpc>
                          <a:spcPts val="1400"/>
                        </a:lnSpc>
                        <a:spcBef>
                          <a:spcPts val="50"/>
                        </a:spcBef>
                      </a:pPr>
                      <a:r>
                        <a:rPr sz="1100" dirty="0">
                          <a:latin typeface="Calibri"/>
                          <a:cs typeface="Calibri"/>
                        </a:rPr>
                        <a:t>Ashley </a:t>
                      </a:r>
                      <a:r>
                        <a:rPr sz="1100" spc="-5" dirty="0">
                          <a:latin typeface="Calibri"/>
                          <a:cs typeface="Calibri"/>
                        </a:rPr>
                        <a:t>Comisky</a:t>
                      </a:r>
                      <a:r>
                        <a:rPr sz="1100" spc="-80" dirty="0">
                          <a:latin typeface="Calibri"/>
                          <a:cs typeface="Calibri"/>
                        </a:rPr>
                        <a:t> </a:t>
                      </a:r>
                      <a:r>
                        <a:rPr sz="1100" dirty="0">
                          <a:latin typeface="Calibri"/>
                          <a:cs typeface="Calibri"/>
                        </a:rPr>
                        <a:t>Dawson  </a:t>
                      </a:r>
                      <a:r>
                        <a:rPr sz="1100" u="sng" spc="-5" dirty="0">
                          <a:solidFill>
                            <a:srgbClr val="0000FF"/>
                          </a:solidFill>
                          <a:uFill>
                            <a:solidFill>
                              <a:srgbClr val="0000FF"/>
                            </a:solidFill>
                          </a:uFill>
                          <a:latin typeface="Calibri"/>
                          <a:cs typeface="Calibri"/>
                          <a:hlinkClick r:id="rId5"/>
                        </a:rPr>
                        <a:t>clerk@handforth.org.uk </a:t>
                      </a:r>
                      <a:r>
                        <a:rPr sz="1100" spc="-5" dirty="0">
                          <a:solidFill>
                            <a:srgbClr val="0000FF"/>
                          </a:solidFill>
                          <a:latin typeface="Calibri"/>
                          <a:cs typeface="Calibri"/>
                        </a:rPr>
                        <a:t> </a:t>
                      </a:r>
                      <a:r>
                        <a:rPr sz="1100" spc="-5" dirty="0">
                          <a:latin typeface="Calibri"/>
                          <a:cs typeface="Calibri"/>
                        </a:rPr>
                        <a:t>01625 523330</a:t>
                      </a:r>
                      <a:endParaRPr sz="1100" dirty="0">
                        <a:latin typeface="Calibri"/>
                        <a:cs typeface="Calibri"/>
                      </a:endParaRPr>
                    </a:p>
                  </a:txBody>
                  <a:tcPr marL="0" marR="0" marT="6985"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marR="1453515">
                        <a:lnSpc>
                          <a:spcPts val="1390"/>
                        </a:lnSpc>
                        <a:spcBef>
                          <a:spcPts val="40"/>
                        </a:spcBef>
                      </a:pPr>
                      <a:r>
                        <a:rPr sz="1100" spc="-5" dirty="0">
                          <a:latin typeface="Calibri"/>
                          <a:cs typeface="Calibri"/>
                        </a:rPr>
                        <a:t>Val </a:t>
                      </a:r>
                      <a:r>
                        <a:rPr sz="1100" dirty="0">
                          <a:latin typeface="Calibri"/>
                          <a:cs typeface="Calibri"/>
                        </a:rPr>
                        <a:t>Burlison  </a:t>
                      </a:r>
                      <a:r>
                        <a:rPr sz="1100" spc="-5" dirty="0">
                          <a:latin typeface="Calibri"/>
                          <a:cs typeface="Calibri"/>
                        </a:rPr>
                        <a:t>07807</a:t>
                      </a:r>
                      <a:r>
                        <a:rPr sz="1100" spc="-60" dirty="0">
                          <a:latin typeface="Calibri"/>
                          <a:cs typeface="Calibri"/>
                        </a:rPr>
                        <a:t> </a:t>
                      </a:r>
                      <a:r>
                        <a:rPr sz="1100" spc="-5" dirty="0">
                          <a:latin typeface="Calibri"/>
                          <a:cs typeface="Calibri"/>
                        </a:rPr>
                        <a:t>213170</a:t>
                      </a:r>
                      <a:endParaRPr sz="1100" dirty="0">
                        <a:latin typeface="Calibri"/>
                        <a:cs typeface="Calibri"/>
                      </a:endParaRPr>
                    </a:p>
                  </a:txBody>
                  <a:tcPr marL="0" marR="0" marT="508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extLst>
                  <a:ext uri="{0D108BD9-81ED-4DB2-BD59-A6C34878D82A}">
                    <a16:rowId xmlns:a16="http://schemas.microsoft.com/office/drawing/2014/main" val="10002"/>
                  </a:ext>
                </a:extLst>
              </a:tr>
              <a:tr h="546089">
                <a:tc>
                  <a:txBody>
                    <a:bodyPr/>
                    <a:lstStyle/>
                    <a:p>
                      <a:pPr marL="68580" marR="434975">
                        <a:lnSpc>
                          <a:spcPts val="1400"/>
                        </a:lnSpc>
                        <a:spcBef>
                          <a:spcPts val="30"/>
                        </a:spcBef>
                      </a:pPr>
                      <a:r>
                        <a:rPr sz="1100" spc="-5" dirty="0">
                          <a:latin typeface="Calibri"/>
                          <a:cs typeface="Calibri"/>
                        </a:rPr>
                        <a:t>Congleton </a:t>
                      </a:r>
                      <a:r>
                        <a:rPr sz="1100" dirty="0">
                          <a:latin typeface="Calibri"/>
                          <a:cs typeface="Calibri"/>
                        </a:rPr>
                        <a:t>and</a:t>
                      </a:r>
                      <a:r>
                        <a:rPr sz="1100" spc="-45" dirty="0">
                          <a:latin typeface="Calibri"/>
                          <a:cs typeface="Calibri"/>
                        </a:rPr>
                        <a:t> </a:t>
                      </a:r>
                      <a:r>
                        <a:rPr sz="1100" spc="-5" dirty="0">
                          <a:latin typeface="Calibri"/>
                          <a:cs typeface="Calibri"/>
                        </a:rPr>
                        <a:t>Holmes  Chapel</a:t>
                      </a:r>
                      <a:endParaRPr sz="1100">
                        <a:latin typeface="Calibri"/>
                        <a:cs typeface="Calibri"/>
                      </a:endParaRPr>
                    </a:p>
                  </a:txBody>
                  <a:tcPr marL="0" marR="0" marT="381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a:lnSpc>
                          <a:spcPct val="100000"/>
                        </a:lnSpc>
                        <a:spcBef>
                          <a:spcPts val="50"/>
                        </a:spcBef>
                      </a:pPr>
                      <a:r>
                        <a:rPr sz="1100" b="1" spc="-5" dirty="0">
                          <a:latin typeface="Calibri"/>
                          <a:cs typeface="Calibri"/>
                        </a:rPr>
                        <a:t>Congleton Town</a:t>
                      </a:r>
                      <a:r>
                        <a:rPr sz="1100" b="1" spc="-10" dirty="0">
                          <a:latin typeface="Calibri"/>
                          <a:cs typeface="Calibri"/>
                        </a:rPr>
                        <a:t> </a:t>
                      </a:r>
                      <a:r>
                        <a:rPr sz="1100" b="1" spc="-5" dirty="0">
                          <a:latin typeface="Calibri"/>
                          <a:cs typeface="Calibri"/>
                        </a:rPr>
                        <a:t>Council</a:t>
                      </a:r>
                      <a:endParaRPr sz="1100">
                        <a:latin typeface="Calibri"/>
                        <a:cs typeface="Calibri"/>
                      </a:endParaRPr>
                    </a:p>
                    <a:p>
                      <a:pPr marL="67945" marR="2955290">
                        <a:lnSpc>
                          <a:spcPct val="100000"/>
                        </a:lnSpc>
                        <a:spcBef>
                          <a:spcPts val="85"/>
                        </a:spcBef>
                      </a:pPr>
                      <a:r>
                        <a:rPr sz="1100" spc="-5" dirty="0">
                          <a:latin typeface="Calibri"/>
                          <a:cs typeface="Calibri"/>
                        </a:rPr>
                        <a:t>Dave </a:t>
                      </a:r>
                      <a:r>
                        <a:rPr sz="1100" dirty="0">
                          <a:latin typeface="Calibri"/>
                          <a:cs typeface="Calibri"/>
                        </a:rPr>
                        <a:t>McGifford  </a:t>
                      </a:r>
                      <a:r>
                        <a:rPr sz="1100" u="sng" spc="-5" dirty="0">
                          <a:solidFill>
                            <a:srgbClr val="0000FF"/>
                          </a:solidFill>
                          <a:uFill>
                            <a:solidFill>
                              <a:srgbClr val="0000FF"/>
                            </a:solidFill>
                          </a:uFill>
                          <a:latin typeface="Calibri"/>
                          <a:cs typeface="Calibri"/>
                          <a:hlinkClick r:id="rId6"/>
                        </a:rPr>
                        <a:t>David.McGifford@congleton-tc.gov.uk</a:t>
                      </a:r>
                      <a:endParaRPr sz="1100">
                        <a:latin typeface="Calibri"/>
                        <a:cs typeface="Calibri"/>
                      </a:endParaRPr>
                    </a:p>
                    <a:p>
                      <a:pPr marL="67945">
                        <a:lnSpc>
                          <a:spcPct val="100000"/>
                        </a:lnSpc>
                        <a:spcBef>
                          <a:spcPts val="204"/>
                        </a:spcBef>
                      </a:pPr>
                      <a:r>
                        <a:rPr sz="1100" spc="-5" dirty="0">
                          <a:latin typeface="Calibri"/>
                          <a:cs typeface="Calibri"/>
                        </a:rPr>
                        <a:t>01260 270350</a:t>
                      </a:r>
                      <a:endParaRPr sz="110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marR="1453515">
                        <a:lnSpc>
                          <a:spcPts val="1400"/>
                        </a:lnSpc>
                        <a:spcBef>
                          <a:spcPts val="30"/>
                        </a:spcBef>
                      </a:pPr>
                      <a:r>
                        <a:rPr sz="1100" dirty="0">
                          <a:latin typeface="Calibri"/>
                          <a:cs typeface="Calibri"/>
                        </a:rPr>
                        <a:t>Muka Khan  </a:t>
                      </a:r>
                      <a:r>
                        <a:rPr sz="1100" spc="-5" dirty="0">
                          <a:latin typeface="Calibri"/>
                          <a:cs typeface="Calibri"/>
                        </a:rPr>
                        <a:t>07929</a:t>
                      </a:r>
                      <a:r>
                        <a:rPr sz="1100" spc="-60" dirty="0">
                          <a:latin typeface="Calibri"/>
                          <a:cs typeface="Calibri"/>
                        </a:rPr>
                        <a:t> </a:t>
                      </a:r>
                      <a:r>
                        <a:rPr sz="1100" spc="-5" dirty="0">
                          <a:latin typeface="Calibri"/>
                          <a:cs typeface="Calibri"/>
                        </a:rPr>
                        <a:t>057077</a:t>
                      </a:r>
                      <a:endParaRPr sz="1100" dirty="0">
                        <a:latin typeface="Calibri"/>
                        <a:cs typeface="Calibri"/>
                      </a:endParaRPr>
                    </a:p>
                  </a:txBody>
                  <a:tcPr marL="0" marR="0" marT="381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extLst>
                  <a:ext uri="{0D108BD9-81ED-4DB2-BD59-A6C34878D82A}">
                    <a16:rowId xmlns:a16="http://schemas.microsoft.com/office/drawing/2014/main" val="10003"/>
                  </a:ext>
                </a:extLst>
              </a:tr>
              <a:tr h="604628">
                <a:tc>
                  <a:txBody>
                    <a:bodyPr/>
                    <a:lstStyle/>
                    <a:p>
                      <a:pPr marL="68580">
                        <a:lnSpc>
                          <a:spcPct val="100000"/>
                        </a:lnSpc>
                        <a:spcBef>
                          <a:spcPts val="50"/>
                        </a:spcBef>
                      </a:pPr>
                      <a:r>
                        <a:rPr sz="1100" dirty="0">
                          <a:latin typeface="Calibri"/>
                          <a:cs typeface="Calibri"/>
                        </a:rPr>
                        <a:t>Knutsford</a:t>
                      </a:r>
                      <a:endParaRPr sz="110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a:lnSpc>
                          <a:spcPct val="100000"/>
                        </a:lnSpc>
                        <a:spcBef>
                          <a:spcPts val="50"/>
                        </a:spcBef>
                      </a:pPr>
                      <a:r>
                        <a:rPr sz="1100" b="1" dirty="0">
                          <a:latin typeface="Calibri"/>
                          <a:cs typeface="Calibri"/>
                        </a:rPr>
                        <a:t>The </a:t>
                      </a:r>
                      <a:r>
                        <a:rPr sz="1100" b="1" spc="-5" dirty="0">
                          <a:latin typeface="Calibri"/>
                          <a:cs typeface="Calibri"/>
                        </a:rPr>
                        <a:t>Welcome Café </a:t>
                      </a:r>
                      <a:r>
                        <a:rPr sz="1100" b="1" dirty="0">
                          <a:latin typeface="Calibri"/>
                          <a:cs typeface="Calibri"/>
                        </a:rPr>
                        <a:t>/ </a:t>
                      </a:r>
                      <a:r>
                        <a:rPr sz="1100" b="1" spc="-5" dirty="0">
                          <a:latin typeface="Calibri"/>
                          <a:cs typeface="Calibri"/>
                        </a:rPr>
                        <a:t>Knutsford </a:t>
                      </a:r>
                      <a:r>
                        <a:rPr sz="1100" b="1" dirty="0">
                          <a:latin typeface="Calibri"/>
                          <a:cs typeface="Calibri"/>
                        </a:rPr>
                        <a:t>Town </a:t>
                      </a:r>
                      <a:r>
                        <a:rPr sz="1100" b="1" spc="-5" dirty="0">
                          <a:latin typeface="Calibri"/>
                          <a:cs typeface="Calibri"/>
                        </a:rPr>
                        <a:t>Council </a:t>
                      </a:r>
                      <a:r>
                        <a:rPr sz="1100" b="1" dirty="0">
                          <a:latin typeface="Calibri"/>
                          <a:cs typeface="Calibri"/>
                        </a:rPr>
                        <a:t>– </a:t>
                      </a:r>
                      <a:r>
                        <a:rPr sz="1100" b="1" spc="-5" dirty="0">
                          <a:latin typeface="Calibri"/>
                          <a:cs typeface="Calibri"/>
                        </a:rPr>
                        <a:t>working together via </a:t>
                      </a:r>
                      <a:r>
                        <a:rPr sz="1100" b="1" dirty="0">
                          <a:latin typeface="Calibri"/>
                          <a:cs typeface="Calibri"/>
                        </a:rPr>
                        <a:t>‘We are</a:t>
                      </a:r>
                      <a:r>
                        <a:rPr sz="1100" b="1" spc="25" dirty="0">
                          <a:latin typeface="Calibri"/>
                          <a:cs typeface="Calibri"/>
                        </a:rPr>
                        <a:t> </a:t>
                      </a:r>
                      <a:r>
                        <a:rPr sz="1100" b="1" spc="-5" dirty="0">
                          <a:latin typeface="Calibri"/>
                          <a:cs typeface="Calibri"/>
                        </a:rPr>
                        <a:t>Knutsford’</a:t>
                      </a:r>
                      <a:endParaRPr sz="1100">
                        <a:latin typeface="Calibri"/>
                        <a:cs typeface="Calibri"/>
                      </a:endParaRPr>
                    </a:p>
                    <a:p>
                      <a:pPr marL="67945">
                        <a:lnSpc>
                          <a:spcPct val="100000"/>
                        </a:lnSpc>
                      </a:pPr>
                      <a:r>
                        <a:rPr sz="1100" spc="-5" dirty="0">
                          <a:latin typeface="Calibri"/>
                          <a:cs typeface="Calibri"/>
                        </a:rPr>
                        <a:t>Claire Sawyer</a:t>
                      </a:r>
                      <a:endParaRPr sz="1100">
                        <a:latin typeface="Calibri"/>
                        <a:cs typeface="Calibri"/>
                      </a:endParaRPr>
                    </a:p>
                    <a:p>
                      <a:pPr marL="67945" marR="3533775">
                        <a:lnSpc>
                          <a:spcPct val="109100"/>
                        </a:lnSpc>
                        <a:spcBef>
                          <a:spcPts val="10"/>
                        </a:spcBef>
                      </a:pPr>
                      <a:r>
                        <a:rPr sz="1100" u="sng" spc="-5" dirty="0">
                          <a:solidFill>
                            <a:srgbClr val="0000FF"/>
                          </a:solidFill>
                          <a:uFill>
                            <a:solidFill>
                              <a:srgbClr val="0000FF"/>
                            </a:solidFill>
                          </a:uFill>
                          <a:latin typeface="Calibri"/>
                          <a:cs typeface="Calibri"/>
                          <a:hlinkClick r:id="rId7"/>
                        </a:rPr>
                        <a:t>admin@weareknutsford.org </a:t>
                      </a:r>
                      <a:r>
                        <a:rPr sz="1100" spc="-5" dirty="0">
                          <a:solidFill>
                            <a:srgbClr val="0000FF"/>
                          </a:solidFill>
                          <a:latin typeface="Calibri"/>
                          <a:cs typeface="Calibri"/>
                        </a:rPr>
                        <a:t> </a:t>
                      </a:r>
                      <a:r>
                        <a:rPr sz="1100" spc="-5" dirty="0">
                          <a:latin typeface="Calibri"/>
                          <a:cs typeface="Calibri"/>
                        </a:rPr>
                        <a:t>0800</a:t>
                      </a:r>
                      <a:r>
                        <a:rPr sz="1100" spc="-15" dirty="0">
                          <a:latin typeface="Calibri"/>
                          <a:cs typeface="Calibri"/>
                        </a:rPr>
                        <a:t> </a:t>
                      </a:r>
                      <a:r>
                        <a:rPr sz="1100" spc="-5" dirty="0">
                          <a:latin typeface="Calibri"/>
                          <a:cs typeface="Calibri"/>
                        </a:rPr>
                        <a:t>1181692</a:t>
                      </a:r>
                      <a:endParaRPr sz="110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marR="1453515">
                        <a:lnSpc>
                          <a:spcPts val="1390"/>
                        </a:lnSpc>
                        <a:spcBef>
                          <a:spcPts val="40"/>
                        </a:spcBef>
                      </a:pPr>
                      <a:r>
                        <a:rPr sz="1100" spc="-5" dirty="0">
                          <a:latin typeface="Calibri"/>
                          <a:cs typeface="Calibri"/>
                        </a:rPr>
                        <a:t>Julie </a:t>
                      </a:r>
                      <a:r>
                        <a:rPr sz="1100" dirty="0">
                          <a:latin typeface="Calibri"/>
                          <a:cs typeface="Calibri"/>
                        </a:rPr>
                        <a:t>Walker  </a:t>
                      </a:r>
                      <a:r>
                        <a:rPr sz="1100" spc="-5" dirty="0">
                          <a:latin typeface="Calibri"/>
                          <a:cs typeface="Calibri"/>
                        </a:rPr>
                        <a:t>07929</a:t>
                      </a:r>
                      <a:r>
                        <a:rPr sz="1100" spc="-60" dirty="0">
                          <a:latin typeface="Calibri"/>
                          <a:cs typeface="Calibri"/>
                        </a:rPr>
                        <a:t> </a:t>
                      </a:r>
                      <a:r>
                        <a:rPr sz="1100" spc="-5" dirty="0">
                          <a:latin typeface="Calibri"/>
                          <a:cs typeface="Calibri"/>
                        </a:rPr>
                        <a:t>056745</a:t>
                      </a:r>
                      <a:endParaRPr sz="1100" dirty="0">
                        <a:latin typeface="Calibri"/>
                        <a:cs typeface="Calibri"/>
                      </a:endParaRPr>
                    </a:p>
                  </a:txBody>
                  <a:tcPr marL="0" marR="0" marT="508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extLst>
                  <a:ext uri="{0D108BD9-81ED-4DB2-BD59-A6C34878D82A}">
                    <a16:rowId xmlns:a16="http://schemas.microsoft.com/office/drawing/2014/main" val="10004"/>
                  </a:ext>
                </a:extLst>
              </a:tr>
              <a:tr h="544409">
                <a:tc>
                  <a:txBody>
                    <a:bodyPr/>
                    <a:lstStyle/>
                    <a:p>
                      <a:pPr marL="68580">
                        <a:lnSpc>
                          <a:spcPct val="100000"/>
                        </a:lnSpc>
                        <a:spcBef>
                          <a:spcPts val="50"/>
                        </a:spcBef>
                      </a:pPr>
                      <a:r>
                        <a:rPr sz="1100" dirty="0">
                          <a:latin typeface="Calibri"/>
                          <a:cs typeface="Calibri"/>
                        </a:rPr>
                        <a:t>Macclesfield</a:t>
                      </a:r>
                      <a:endParaRPr sz="110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a:lnSpc>
                          <a:spcPct val="100000"/>
                        </a:lnSpc>
                        <a:spcBef>
                          <a:spcPts val="50"/>
                        </a:spcBef>
                      </a:pPr>
                      <a:r>
                        <a:rPr sz="1100" b="1" dirty="0">
                          <a:latin typeface="Calibri"/>
                          <a:cs typeface="Calibri"/>
                        </a:rPr>
                        <a:t>Green in the</a:t>
                      </a:r>
                      <a:r>
                        <a:rPr sz="1100" b="1" spc="-30" dirty="0">
                          <a:latin typeface="Calibri"/>
                          <a:cs typeface="Calibri"/>
                        </a:rPr>
                        <a:t> </a:t>
                      </a:r>
                      <a:r>
                        <a:rPr sz="1100" b="1" spc="-5" dirty="0">
                          <a:latin typeface="Calibri"/>
                          <a:cs typeface="Calibri"/>
                        </a:rPr>
                        <a:t>Corner</a:t>
                      </a:r>
                      <a:endParaRPr sz="1100" dirty="0">
                        <a:latin typeface="Calibri"/>
                        <a:cs typeface="Calibri"/>
                      </a:endParaRPr>
                    </a:p>
                    <a:p>
                      <a:pPr marL="67945">
                        <a:lnSpc>
                          <a:spcPct val="100000"/>
                        </a:lnSpc>
                        <a:spcBef>
                          <a:spcPts val="75"/>
                        </a:spcBef>
                      </a:pPr>
                      <a:r>
                        <a:rPr sz="1100" b="1" spc="-5" dirty="0">
                          <a:latin typeface="Calibri"/>
                          <a:cs typeface="Calibri"/>
                        </a:rPr>
                        <a:t>Community Development</a:t>
                      </a:r>
                      <a:r>
                        <a:rPr sz="1100" b="1" spc="-10" dirty="0">
                          <a:latin typeface="Calibri"/>
                          <a:cs typeface="Calibri"/>
                        </a:rPr>
                        <a:t> </a:t>
                      </a:r>
                      <a:r>
                        <a:rPr sz="1100" b="1" spc="-5" dirty="0">
                          <a:latin typeface="Calibri"/>
                          <a:cs typeface="Calibri"/>
                        </a:rPr>
                        <a:t>Officer</a:t>
                      </a:r>
                      <a:endParaRPr sz="1100" dirty="0">
                        <a:latin typeface="Calibri"/>
                        <a:cs typeface="Calibri"/>
                      </a:endParaRPr>
                    </a:p>
                    <a:p>
                      <a:pPr marL="67945" marR="4334510">
                        <a:lnSpc>
                          <a:spcPct val="106400"/>
                        </a:lnSpc>
                      </a:pPr>
                      <a:r>
                        <a:rPr sz="1100" dirty="0">
                          <a:latin typeface="Calibri"/>
                          <a:cs typeface="Calibri"/>
                        </a:rPr>
                        <a:t>Mark </a:t>
                      </a:r>
                      <a:r>
                        <a:rPr sz="1100" spc="-5" dirty="0">
                          <a:latin typeface="Calibri"/>
                          <a:cs typeface="Calibri"/>
                        </a:rPr>
                        <a:t>Gleave  07950</a:t>
                      </a:r>
                      <a:r>
                        <a:rPr sz="1100" spc="-65" dirty="0">
                          <a:latin typeface="Calibri"/>
                          <a:cs typeface="Calibri"/>
                        </a:rPr>
                        <a:t> </a:t>
                      </a:r>
                      <a:r>
                        <a:rPr sz="1100" spc="-5" dirty="0">
                          <a:latin typeface="Calibri"/>
                          <a:cs typeface="Calibri"/>
                        </a:rPr>
                        <a:t>798512</a:t>
                      </a:r>
                      <a:endParaRPr sz="1100" dirty="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marR="1453515">
                        <a:lnSpc>
                          <a:spcPts val="1390"/>
                        </a:lnSpc>
                        <a:spcBef>
                          <a:spcPts val="40"/>
                        </a:spcBef>
                      </a:pPr>
                      <a:r>
                        <a:rPr sz="1100" dirty="0">
                          <a:latin typeface="Calibri"/>
                          <a:cs typeface="Calibri"/>
                        </a:rPr>
                        <a:t>Mark </a:t>
                      </a:r>
                      <a:r>
                        <a:rPr sz="1100" spc="-5" dirty="0">
                          <a:latin typeface="Calibri"/>
                          <a:cs typeface="Calibri"/>
                        </a:rPr>
                        <a:t>Gleave  07950</a:t>
                      </a:r>
                      <a:r>
                        <a:rPr sz="1100" spc="-75" dirty="0">
                          <a:latin typeface="Calibri"/>
                          <a:cs typeface="Calibri"/>
                        </a:rPr>
                        <a:t> </a:t>
                      </a:r>
                      <a:r>
                        <a:rPr sz="1100" spc="-5" dirty="0">
                          <a:latin typeface="Calibri"/>
                          <a:cs typeface="Calibri"/>
                        </a:rPr>
                        <a:t>798512</a:t>
                      </a:r>
                      <a:endParaRPr sz="1100" dirty="0">
                        <a:latin typeface="Calibri"/>
                        <a:cs typeface="Calibri"/>
                      </a:endParaRPr>
                    </a:p>
                    <a:p>
                      <a:pPr marL="67945" marR="1453515">
                        <a:lnSpc>
                          <a:spcPts val="1400"/>
                        </a:lnSpc>
                        <a:spcBef>
                          <a:spcPts val="10"/>
                        </a:spcBef>
                      </a:pPr>
                      <a:r>
                        <a:rPr sz="1100" dirty="0">
                          <a:latin typeface="Calibri"/>
                          <a:cs typeface="Calibri"/>
                        </a:rPr>
                        <a:t>Lisa Moss  </a:t>
                      </a:r>
                      <a:r>
                        <a:rPr sz="1100" spc="-5" dirty="0">
                          <a:latin typeface="Calibri"/>
                          <a:cs typeface="Calibri"/>
                        </a:rPr>
                        <a:t>07796</a:t>
                      </a:r>
                      <a:r>
                        <a:rPr sz="1100" spc="-75" dirty="0">
                          <a:latin typeface="Calibri"/>
                          <a:cs typeface="Calibri"/>
                        </a:rPr>
                        <a:t> </a:t>
                      </a:r>
                      <a:r>
                        <a:rPr sz="1100" spc="-5" dirty="0">
                          <a:latin typeface="Calibri"/>
                          <a:cs typeface="Calibri"/>
                        </a:rPr>
                        <a:t>370603</a:t>
                      </a:r>
                      <a:endParaRPr sz="1100" dirty="0">
                        <a:latin typeface="Calibri"/>
                        <a:cs typeface="Calibri"/>
                      </a:endParaRPr>
                    </a:p>
                  </a:txBody>
                  <a:tcPr marL="0" marR="0" marT="508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extLst>
                  <a:ext uri="{0D108BD9-81ED-4DB2-BD59-A6C34878D82A}">
                    <a16:rowId xmlns:a16="http://schemas.microsoft.com/office/drawing/2014/main" val="10005"/>
                  </a:ext>
                </a:extLst>
              </a:tr>
              <a:tr h="1175358">
                <a:tc>
                  <a:txBody>
                    <a:bodyPr/>
                    <a:lstStyle/>
                    <a:p>
                      <a:pPr marL="68580">
                        <a:lnSpc>
                          <a:spcPct val="100000"/>
                        </a:lnSpc>
                        <a:spcBef>
                          <a:spcPts val="50"/>
                        </a:spcBef>
                      </a:pPr>
                      <a:r>
                        <a:rPr sz="1100" spc="-5" dirty="0">
                          <a:latin typeface="Calibri"/>
                          <a:cs typeface="Calibri"/>
                        </a:rPr>
                        <a:t>Sandbach, </a:t>
                      </a:r>
                      <a:r>
                        <a:rPr sz="1100" dirty="0">
                          <a:latin typeface="Calibri"/>
                          <a:cs typeface="Calibri"/>
                        </a:rPr>
                        <a:t>Middlewich,</a:t>
                      </a:r>
                      <a:endParaRPr sz="1100">
                        <a:latin typeface="Calibri"/>
                        <a:cs typeface="Calibri"/>
                      </a:endParaRPr>
                    </a:p>
                    <a:p>
                      <a:pPr marL="68580" marR="311150">
                        <a:lnSpc>
                          <a:spcPct val="105500"/>
                        </a:lnSpc>
                        <a:spcBef>
                          <a:spcPts val="10"/>
                        </a:spcBef>
                      </a:pPr>
                      <a:r>
                        <a:rPr sz="1100" spc="-5" dirty="0">
                          <a:latin typeface="Calibri"/>
                          <a:cs typeface="Calibri"/>
                        </a:rPr>
                        <a:t>Alsager, Scholar Green </a:t>
                      </a:r>
                      <a:r>
                        <a:rPr sz="1100" dirty="0">
                          <a:latin typeface="Calibri"/>
                          <a:cs typeface="Calibri"/>
                        </a:rPr>
                        <a:t>&amp;  Haslington</a:t>
                      </a:r>
                      <a:r>
                        <a:rPr sz="1100" spc="-15" dirty="0">
                          <a:latin typeface="Calibri"/>
                          <a:cs typeface="Calibri"/>
                        </a:rPr>
                        <a:t> </a:t>
                      </a:r>
                      <a:r>
                        <a:rPr sz="1100" spc="-5" dirty="0">
                          <a:latin typeface="Calibri"/>
                          <a:cs typeface="Calibri"/>
                        </a:rPr>
                        <a:t>(SMASH)</a:t>
                      </a:r>
                      <a:endParaRPr sz="110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a:lnSpc>
                          <a:spcPct val="100000"/>
                        </a:lnSpc>
                        <a:spcBef>
                          <a:spcPts val="50"/>
                        </a:spcBef>
                      </a:pPr>
                      <a:r>
                        <a:rPr sz="1100" b="1" spc="-5" dirty="0">
                          <a:latin typeface="Calibri"/>
                          <a:cs typeface="Calibri"/>
                        </a:rPr>
                        <a:t>Sandbach </a:t>
                      </a:r>
                      <a:r>
                        <a:rPr sz="1100" b="1" dirty="0">
                          <a:latin typeface="Calibri"/>
                          <a:cs typeface="Calibri"/>
                        </a:rPr>
                        <a:t>Town</a:t>
                      </a:r>
                      <a:r>
                        <a:rPr sz="1100" b="1" spc="-20" dirty="0">
                          <a:latin typeface="Calibri"/>
                          <a:cs typeface="Calibri"/>
                        </a:rPr>
                        <a:t> </a:t>
                      </a:r>
                      <a:r>
                        <a:rPr sz="1100" b="1" spc="-5" dirty="0">
                          <a:latin typeface="Calibri"/>
                          <a:cs typeface="Calibri"/>
                        </a:rPr>
                        <a:t>Council</a:t>
                      </a:r>
                      <a:endParaRPr sz="1100" dirty="0">
                        <a:latin typeface="Calibri"/>
                        <a:cs typeface="Calibri"/>
                      </a:endParaRPr>
                    </a:p>
                    <a:p>
                      <a:pPr marL="67945" marR="3208655">
                        <a:lnSpc>
                          <a:spcPct val="106000"/>
                        </a:lnSpc>
                        <a:spcBef>
                          <a:spcPts val="5"/>
                        </a:spcBef>
                      </a:pPr>
                      <a:r>
                        <a:rPr sz="1100" dirty="0">
                          <a:latin typeface="Calibri"/>
                          <a:cs typeface="Calibri"/>
                        </a:rPr>
                        <a:t>Laura </a:t>
                      </a:r>
                      <a:r>
                        <a:rPr sz="1100" spc="-5" dirty="0">
                          <a:latin typeface="Calibri"/>
                          <a:cs typeface="Calibri"/>
                        </a:rPr>
                        <a:t>Crane (Councillor)  </a:t>
                      </a:r>
                      <a:r>
                        <a:rPr sz="1100" u="sng" spc="-5" dirty="0">
                          <a:solidFill>
                            <a:srgbClr val="0000FF"/>
                          </a:solidFill>
                          <a:uFill>
                            <a:solidFill>
                              <a:srgbClr val="0000FF"/>
                            </a:solidFill>
                          </a:uFill>
                          <a:latin typeface="Calibri"/>
                          <a:cs typeface="Calibri"/>
                          <a:hlinkClick r:id="rId8"/>
                        </a:rPr>
                        <a:t>Laura.Crane@cheshireeast.gov.uk </a:t>
                      </a:r>
                      <a:r>
                        <a:rPr sz="1100" spc="-5" dirty="0">
                          <a:solidFill>
                            <a:srgbClr val="0000FF"/>
                          </a:solidFill>
                          <a:latin typeface="Calibri"/>
                          <a:cs typeface="Calibri"/>
                        </a:rPr>
                        <a:t> </a:t>
                      </a:r>
                      <a:r>
                        <a:rPr sz="1100" dirty="0">
                          <a:latin typeface="Calibri"/>
                          <a:cs typeface="Calibri"/>
                        </a:rPr>
                        <a:t>Katy</a:t>
                      </a:r>
                      <a:r>
                        <a:rPr sz="1100" spc="-10" dirty="0">
                          <a:latin typeface="Calibri"/>
                          <a:cs typeface="Calibri"/>
                        </a:rPr>
                        <a:t> </a:t>
                      </a:r>
                      <a:r>
                        <a:rPr sz="1100" dirty="0">
                          <a:latin typeface="Calibri"/>
                          <a:cs typeface="Calibri"/>
                        </a:rPr>
                        <a:t>Pepper</a:t>
                      </a:r>
                    </a:p>
                    <a:p>
                      <a:pPr marL="67945">
                        <a:lnSpc>
                          <a:spcPct val="100000"/>
                        </a:lnSpc>
                        <a:spcBef>
                          <a:spcPts val="85"/>
                        </a:spcBef>
                      </a:pPr>
                      <a:r>
                        <a:rPr sz="1100" spc="-5" dirty="0">
                          <a:latin typeface="Calibri"/>
                          <a:cs typeface="Calibri"/>
                        </a:rPr>
                        <a:t>07887</a:t>
                      </a:r>
                      <a:r>
                        <a:rPr sz="1100" spc="-75" dirty="0">
                          <a:latin typeface="Calibri"/>
                          <a:cs typeface="Calibri"/>
                        </a:rPr>
                        <a:t> </a:t>
                      </a:r>
                      <a:r>
                        <a:rPr sz="1100" spc="-5" dirty="0">
                          <a:latin typeface="Calibri"/>
                          <a:cs typeface="Calibri"/>
                        </a:rPr>
                        <a:t>638801</a:t>
                      </a:r>
                      <a:endParaRPr sz="1100" dirty="0">
                        <a:latin typeface="Calibri"/>
                        <a:cs typeface="Calibri"/>
                      </a:endParaRPr>
                    </a:p>
                    <a:p>
                      <a:pPr marL="67945" marR="3875404">
                        <a:lnSpc>
                          <a:spcPts val="1400"/>
                        </a:lnSpc>
                        <a:spcBef>
                          <a:spcPts val="50"/>
                        </a:spcBef>
                      </a:pPr>
                      <a:r>
                        <a:rPr sz="1100" u="sng" dirty="0">
                          <a:solidFill>
                            <a:srgbClr val="0000FF"/>
                          </a:solidFill>
                          <a:uFill>
                            <a:solidFill>
                              <a:srgbClr val="0000FF"/>
                            </a:solidFill>
                          </a:uFill>
                          <a:latin typeface="Calibri"/>
                          <a:cs typeface="Calibri"/>
                          <a:hlinkClick r:id="rId9"/>
                        </a:rPr>
                        <a:t>kat</a:t>
                      </a:r>
                      <a:r>
                        <a:rPr sz="1100" u="sng" spc="5" dirty="0">
                          <a:solidFill>
                            <a:srgbClr val="0000FF"/>
                          </a:solidFill>
                          <a:uFill>
                            <a:solidFill>
                              <a:srgbClr val="0000FF"/>
                            </a:solidFill>
                          </a:uFill>
                          <a:latin typeface="Calibri"/>
                          <a:cs typeface="Calibri"/>
                          <a:hlinkClick r:id="rId9"/>
                        </a:rPr>
                        <a:t>y</a:t>
                      </a:r>
                      <a:r>
                        <a:rPr sz="1100" u="sng" spc="-5" dirty="0">
                          <a:solidFill>
                            <a:srgbClr val="0000FF"/>
                          </a:solidFill>
                          <a:uFill>
                            <a:solidFill>
                              <a:srgbClr val="0000FF"/>
                            </a:solidFill>
                          </a:uFill>
                          <a:latin typeface="Calibri"/>
                          <a:cs typeface="Calibri"/>
                          <a:hlinkClick r:id="rId9"/>
                        </a:rPr>
                        <a:t>.</a:t>
                      </a:r>
                      <a:r>
                        <a:rPr sz="1100" u="sng" spc="-10" dirty="0">
                          <a:solidFill>
                            <a:srgbClr val="0000FF"/>
                          </a:solidFill>
                          <a:uFill>
                            <a:solidFill>
                              <a:srgbClr val="0000FF"/>
                            </a:solidFill>
                          </a:uFill>
                          <a:latin typeface="Calibri"/>
                          <a:cs typeface="Calibri"/>
                          <a:hlinkClick r:id="rId9"/>
                        </a:rPr>
                        <a:t>p</a:t>
                      </a:r>
                      <a:r>
                        <a:rPr sz="1100" u="sng" dirty="0">
                          <a:solidFill>
                            <a:srgbClr val="0000FF"/>
                          </a:solidFill>
                          <a:uFill>
                            <a:solidFill>
                              <a:srgbClr val="0000FF"/>
                            </a:solidFill>
                          </a:uFill>
                          <a:latin typeface="Calibri"/>
                          <a:cs typeface="Calibri"/>
                          <a:hlinkClick r:id="rId9"/>
                        </a:rPr>
                        <a:t>ep</a:t>
                      </a:r>
                      <a:r>
                        <a:rPr sz="1100" u="sng" spc="-5" dirty="0">
                          <a:solidFill>
                            <a:srgbClr val="0000FF"/>
                          </a:solidFill>
                          <a:uFill>
                            <a:solidFill>
                              <a:srgbClr val="0000FF"/>
                            </a:solidFill>
                          </a:uFill>
                          <a:latin typeface="Calibri"/>
                          <a:cs typeface="Calibri"/>
                          <a:hlinkClick r:id="rId9"/>
                        </a:rPr>
                        <a:t>p</a:t>
                      </a:r>
                      <a:r>
                        <a:rPr sz="1100" u="sng" dirty="0">
                          <a:solidFill>
                            <a:srgbClr val="0000FF"/>
                          </a:solidFill>
                          <a:uFill>
                            <a:solidFill>
                              <a:srgbClr val="0000FF"/>
                            </a:solidFill>
                          </a:uFill>
                          <a:latin typeface="Calibri"/>
                          <a:cs typeface="Calibri"/>
                          <a:hlinkClick r:id="rId9"/>
                        </a:rPr>
                        <a:t>er</a:t>
                      </a:r>
                      <a:r>
                        <a:rPr sz="1100" u="sng" spc="-15" dirty="0">
                          <a:solidFill>
                            <a:srgbClr val="0000FF"/>
                          </a:solidFill>
                          <a:uFill>
                            <a:solidFill>
                              <a:srgbClr val="0000FF"/>
                            </a:solidFill>
                          </a:uFill>
                          <a:latin typeface="Calibri"/>
                          <a:cs typeface="Calibri"/>
                          <a:hlinkClick r:id="rId9"/>
                        </a:rPr>
                        <a:t>@</a:t>
                      </a:r>
                      <a:r>
                        <a:rPr sz="1100" u="sng" spc="-5" dirty="0">
                          <a:solidFill>
                            <a:srgbClr val="0000FF"/>
                          </a:solidFill>
                          <a:uFill>
                            <a:solidFill>
                              <a:srgbClr val="0000FF"/>
                            </a:solidFill>
                          </a:uFill>
                          <a:latin typeface="Calibri"/>
                          <a:cs typeface="Calibri"/>
                          <a:hlinkClick r:id="rId9"/>
                        </a:rPr>
                        <a:t>sk</a:t>
                      </a:r>
                      <a:r>
                        <a:rPr sz="1100" u="sng" dirty="0">
                          <a:solidFill>
                            <a:srgbClr val="0000FF"/>
                          </a:solidFill>
                          <a:uFill>
                            <a:solidFill>
                              <a:srgbClr val="0000FF"/>
                            </a:solidFill>
                          </a:uFill>
                          <a:latin typeface="Calibri"/>
                          <a:cs typeface="Calibri"/>
                          <a:hlinkClick r:id="rId9"/>
                        </a:rPr>
                        <a:t>y</a:t>
                      </a:r>
                      <a:r>
                        <a:rPr sz="1100" u="sng" spc="-5" dirty="0">
                          <a:solidFill>
                            <a:srgbClr val="0000FF"/>
                          </a:solidFill>
                          <a:uFill>
                            <a:solidFill>
                              <a:srgbClr val="0000FF"/>
                            </a:solidFill>
                          </a:uFill>
                          <a:latin typeface="Calibri"/>
                          <a:cs typeface="Calibri"/>
                          <a:hlinkClick r:id="rId9"/>
                        </a:rPr>
                        <a:t>.</a:t>
                      </a:r>
                      <a:r>
                        <a:rPr sz="1100" u="sng" spc="-15" dirty="0">
                          <a:solidFill>
                            <a:srgbClr val="0000FF"/>
                          </a:solidFill>
                          <a:uFill>
                            <a:solidFill>
                              <a:srgbClr val="0000FF"/>
                            </a:solidFill>
                          </a:uFill>
                          <a:latin typeface="Calibri"/>
                          <a:cs typeface="Calibri"/>
                          <a:hlinkClick r:id="rId9"/>
                        </a:rPr>
                        <a:t>c</a:t>
                      </a:r>
                      <a:r>
                        <a:rPr sz="1100" u="sng" spc="-10" dirty="0">
                          <a:solidFill>
                            <a:srgbClr val="0000FF"/>
                          </a:solidFill>
                          <a:uFill>
                            <a:solidFill>
                              <a:srgbClr val="0000FF"/>
                            </a:solidFill>
                          </a:uFill>
                          <a:latin typeface="Calibri"/>
                          <a:cs typeface="Calibri"/>
                          <a:hlinkClick r:id="rId9"/>
                        </a:rPr>
                        <a:t>o</a:t>
                      </a:r>
                      <a:r>
                        <a:rPr sz="1100" u="sng" dirty="0">
                          <a:solidFill>
                            <a:srgbClr val="0000FF"/>
                          </a:solidFill>
                          <a:uFill>
                            <a:solidFill>
                              <a:srgbClr val="0000FF"/>
                            </a:solidFill>
                          </a:uFill>
                          <a:latin typeface="Calibri"/>
                          <a:cs typeface="Calibri"/>
                          <a:hlinkClick r:id="rId9"/>
                        </a:rPr>
                        <a:t>m </a:t>
                      </a:r>
                      <a:r>
                        <a:rPr sz="1100" dirty="0">
                          <a:solidFill>
                            <a:srgbClr val="0000FF"/>
                          </a:solidFill>
                          <a:latin typeface="Calibri"/>
                          <a:cs typeface="Calibri"/>
                        </a:rPr>
                        <a:t> </a:t>
                      </a:r>
                      <a:r>
                        <a:rPr sz="1100" spc="-5" dirty="0">
                          <a:latin typeface="Calibri"/>
                          <a:cs typeface="Calibri"/>
                        </a:rPr>
                        <a:t>01270 600810</a:t>
                      </a:r>
                      <a:endParaRPr sz="1100" dirty="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marR="1453515">
                        <a:lnSpc>
                          <a:spcPts val="1400"/>
                        </a:lnSpc>
                        <a:spcBef>
                          <a:spcPts val="30"/>
                        </a:spcBef>
                      </a:pPr>
                      <a:r>
                        <a:rPr sz="1100" spc="-5" dirty="0">
                          <a:latin typeface="Calibri"/>
                          <a:cs typeface="Calibri"/>
                        </a:rPr>
                        <a:t>Julie </a:t>
                      </a:r>
                      <a:r>
                        <a:rPr sz="1100" dirty="0">
                          <a:latin typeface="Calibri"/>
                          <a:cs typeface="Calibri"/>
                        </a:rPr>
                        <a:t>Walker  </a:t>
                      </a:r>
                      <a:r>
                        <a:rPr sz="1100" spc="-5" dirty="0">
                          <a:latin typeface="Calibri"/>
                          <a:cs typeface="Calibri"/>
                        </a:rPr>
                        <a:t>07929</a:t>
                      </a:r>
                      <a:r>
                        <a:rPr sz="1100" spc="-60" dirty="0">
                          <a:latin typeface="Calibri"/>
                          <a:cs typeface="Calibri"/>
                        </a:rPr>
                        <a:t> </a:t>
                      </a:r>
                      <a:r>
                        <a:rPr sz="1100" spc="-5" dirty="0">
                          <a:latin typeface="Calibri"/>
                          <a:cs typeface="Calibri"/>
                        </a:rPr>
                        <a:t>056745</a:t>
                      </a:r>
                      <a:endParaRPr sz="1100" dirty="0">
                        <a:latin typeface="Calibri"/>
                        <a:cs typeface="Calibri"/>
                      </a:endParaRPr>
                    </a:p>
                  </a:txBody>
                  <a:tcPr marL="0" marR="0" marT="381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extLst>
                  <a:ext uri="{0D108BD9-81ED-4DB2-BD59-A6C34878D82A}">
                    <a16:rowId xmlns:a16="http://schemas.microsoft.com/office/drawing/2014/main" val="10006"/>
                  </a:ext>
                </a:extLst>
              </a:tr>
            </a:tbl>
          </a:graphicData>
        </a:graphic>
      </p:graphicFrame>
      <p:graphicFrame>
        <p:nvGraphicFramePr>
          <p:cNvPr id="11" name="object 2"/>
          <p:cNvGraphicFramePr>
            <a:graphicFrameLocks noGrp="1"/>
          </p:cNvGraphicFramePr>
          <p:nvPr>
            <p:extLst>
              <p:ext uri="{D42A27DB-BD31-4B8C-83A1-F6EECF244321}">
                <p14:modId xmlns:p14="http://schemas.microsoft.com/office/powerpoint/2010/main" val="1319722550"/>
              </p:ext>
            </p:extLst>
          </p:nvPr>
        </p:nvGraphicFramePr>
        <p:xfrm>
          <a:off x="216131" y="5445591"/>
          <a:ext cx="11745885" cy="3219576"/>
        </p:xfrm>
        <a:graphic>
          <a:graphicData uri="http://schemas.openxmlformats.org/drawingml/2006/table">
            <a:tbl>
              <a:tblPr firstRow="1" bandRow="1">
                <a:tableStyleId>{2D5ABB26-0587-4C30-8999-92F81FD0307C}</a:tableStyleId>
              </a:tblPr>
              <a:tblGrid>
                <a:gridCol w="2011680">
                  <a:extLst>
                    <a:ext uri="{9D8B030D-6E8A-4147-A177-3AD203B41FA5}">
                      <a16:colId xmlns:a16="http://schemas.microsoft.com/office/drawing/2014/main" val="20000"/>
                    </a:ext>
                  </a:extLst>
                </a:gridCol>
                <a:gridCol w="6392487">
                  <a:extLst>
                    <a:ext uri="{9D8B030D-6E8A-4147-A177-3AD203B41FA5}">
                      <a16:colId xmlns:a16="http://schemas.microsoft.com/office/drawing/2014/main" val="20001"/>
                    </a:ext>
                  </a:extLst>
                </a:gridCol>
                <a:gridCol w="3341718">
                  <a:extLst>
                    <a:ext uri="{9D8B030D-6E8A-4147-A177-3AD203B41FA5}">
                      <a16:colId xmlns:a16="http://schemas.microsoft.com/office/drawing/2014/main" val="20002"/>
                    </a:ext>
                  </a:extLst>
                </a:gridCol>
              </a:tblGrid>
              <a:tr h="1606931">
                <a:tc>
                  <a:txBody>
                    <a:bodyPr/>
                    <a:lstStyle/>
                    <a:p>
                      <a:pPr>
                        <a:lnSpc>
                          <a:spcPct val="100000"/>
                        </a:lnSpc>
                      </a:pPr>
                      <a:endParaRPr sz="1100">
                        <a:latin typeface="Times New Roman"/>
                        <a:cs typeface="Times New Roman"/>
                      </a:endParaRPr>
                    </a:p>
                  </a:txBody>
                  <a:tcPr marL="0" marR="0" marT="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a:lnSpc>
                          <a:spcPct val="100000"/>
                        </a:lnSpc>
                        <a:spcBef>
                          <a:spcPts val="40"/>
                        </a:spcBef>
                      </a:pPr>
                      <a:r>
                        <a:rPr sz="1100" b="1" spc="-5" dirty="0">
                          <a:latin typeface="Calibri"/>
                          <a:cs typeface="Calibri"/>
                        </a:rPr>
                        <a:t>Middlewich Town</a:t>
                      </a:r>
                      <a:r>
                        <a:rPr sz="1100" b="1" spc="-30" dirty="0">
                          <a:latin typeface="Calibri"/>
                          <a:cs typeface="Calibri"/>
                        </a:rPr>
                        <a:t> </a:t>
                      </a:r>
                      <a:r>
                        <a:rPr sz="1100" b="1" spc="-5" dirty="0">
                          <a:latin typeface="Calibri"/>
                          <a:cs typeface="Calibri"/>
                        </a:rPr>
                        <a:t>Council</a:t>
                      </a:r>
                      <a:endParaRPr sz="1100" dirty="0">
                        <a:latin typeface="Calibri"/>
                        <a:cs typeface="Calibri"/>
                      </a:endParaRPr>
                    </a:p>
                    <a:p>
                      <a:pPr marL="67945" marR="2571115">
                        <a:lnSpc>
                          <a:spcPct val="106400"/>
                        </a:lnSpc>
                      </a:pPr>
                      <a:r>
                        <a:rPr sz="1100" dirty="0">
                          <a:latin typeface="Calibri"/>
                          <a:cs typeface="Calibri"/>
                        </a:rPr>
                        <a:t>Lisa </a:t>
                      </a:r>
                      <a:r>
                        <a:rPr sz="1100" spc="-5" dirty="0">
                          <a:latin typeface="Calibri"/>
                          <a:cs typeface="Calibri"/>
                        </a:rPr>
                        <a:t>Benskin (Clerk) </a:t>
                      </a:r>
                      <a:r>
                        <a:rPr sz="1100" u="sng" spc="-5" dirty="0">
                          <a:solidFill>
                            <a:srgbClr val="0000FF"/>
                          </a:solidFill>
                          <a:uFill>
                            <a:solidFill>
                              <a:srgbClr val="0000FF"/>
                            </a:solidFill>
                          </a:uFill>
                          <a:latin typeface="Calibri"/>
                          <a:cs typeface="Calibri"/>
                          <a:hlinkClick r:id="rId10"/>
                        </a:rPr>
                        <a:t>clerk@middlewich.org.uk </a:t>
                      </a:r>
                      <a:r>
                        <a:rPr sz="1100" spc="-5" dirty="0">
                          <a:solidFill>
                            <a:srgbClr val="0000FF"/>
                          </a:solidFill>
                          <a:latin typeface="Calibri"/>
                          <a:cs typeface="Calibri"/>
                        </a:rPr>
                        <a:t> </a:t>
                      </a:r>
                      <a:r>
                        <a:rPr sz="1100" spc="-5" dirty="0">
                          <a:latin typeface="Calibri"/>
                          <a:cs typeface="Calibri"/>
                        </a:rPr>
                        <a:t>01606 833434</a:t>
                      </a:r>
                      <a:endParaRPr sz="1100" dirty="0">
                        <a:latin typeface="Calibri"/>
                        <a:cs typeface="Calibri"/>
                      </a:endParaRPr>
                    </a:p>
                    <a:p>
                      <a:pPr>
                        <a:lnSpc>
                          <a:spcPct val="100000"/>
                        </a:lnSpc>
                        <a:spcBef>
                          <a:spcPts val="40"/>
                        </a:spcBef>
                      </a:pPr>
                      <a:endParaRPr sz="1250" dirty="0">
                        <a:latin typeface="Times New Roman"/>
                        <a:cs typeface="Times New Roman"/>
                      </a:endParaRPr>
                    </a:p>
                    <a:p>
                      <a:pPr marL="67945">
                        <a:lnSpc>
                          <a:spcPct val="100000"/>
                        </a:lnSpc>
                      </a:pPr>
                      <a:r>
                        <a:rPr sz="1100" b="1" spc="-5" dirty="0">
                          <a:latin typeface="Calibri"/>
                          <a:cs typeface="Calibri"/>
                        </a:rPr>
                        <a:t>Alsager Community Church </a:t>
                      </a:r>
                      <a:r>
                        <a:rPr sz="1100" b="1" dirty="0">
                          <a:latin typeface="Calibri"/>
                          <a:cs typeface="Calibri"/>
                        </a:rPr>
                        <a:t>– </a:t>
                      </a:r>
                      <a:r>
                        <a:rPr sz="1100" b="1" spc="-5" dirty="0">
                          <a:latin typeface="Calibri"/>
                          <a:cs typeface="Calibri"/>
                        </a:rPr>
                        <a:t>Alsager Community Support</a:t>
                      </a:r>
                      <a:r>
                        <a:rPr sz="1100" b="1" spc="15" dirty="0">
                          <a:latin typeface="Calibri"/>
                          <a:cs typeface="Calibri"/>
                        </a:rPr>
                        <a:t> </a:t>
                      </a:r>
                      <a:r>
                        <a:rPr sz="1100" b="1" dirty="0">
                          <a:latin typeface="Calibri"/>
                          <a:cs typeface="Calibri"/>
                        </a:rPr>
                        <a:t>Centre</a:t>
                      </a:r>
                      <a:endParaRPr sz="1100" dirty="0">
                        <a:latin typeface="Calibri"/>
                        <a:cs typeface="Calibri"/>
                      </a:endParaRPr>
                    </a:p>
                    <a:p>
                      <a:pPr marL="67945" marR="4334510">
                        <a:lnSpc>
                          <a:spcPct val="105500"/>
                        </a:lnSpc>
                        <a:spcBef>
                          <a:spcPts val="10"/>
                        </a:spcBef>
                      </a:pPr>
                      <a:r>
                        <a:rPr sz="1100" dirty="0">
                          <a:latin typeface="Calibri"/>
                          <a:cs typeface="Calibri"/>
                        </a:rPr>
                        <a:t>Liz </a:t>
                      </a:r>
                      <a:r>
                        <a:rPr sz="1100" spc="-5" dirty="0">
                          <a:latin typeface="Calibri"/>
                          <a:cs typeface="Calibri"/>
                        </a:rPr>
                        <a:t>Pinkney  01270</a:t>
                      </a:r>
                      <a:r>
                        <a:rPr sz="1100" spc="-65" dirty="0">
                          <a:latin typeface="Calibri"/>
                          <a:cs typeface="Calibri"/>
                        </a:rPr>
                        <a:t> </a:t>
                      </a:r>
                      <a:r>
                        <a:rPr sz="1100" spc="-5" dirty="0">
                          <a:latin typeface="Calibri"/>
                          <a:cs typeface="Calibri"/>
                        </a:rPr>
                        <a:t>876605</a:t>
                      </a:r>
                      <a:endParaRPr sz="1100" dirty="0">
                        <a:latin typeface="Calibri"/>
                        <a:cs typeface="Calibri"/>
                      </a:endParaRPr>
                    </a:p>
                    <a:p>
                      <a:pPr marL="67945">
                        <a:lnSpc>
                          <a:spcPct val="100000"/>
                        </a:lnSpc>
                        <a:spcBef>
                          <a:spcPts val="85"/>
                        </a:spcBef>
                      </a:pPr>
                      <a:r>
                        <a:rPr sz="1100" u="sng" spc="-5" dirty="0">
                          <a:solidFill>
                            <a:srgbClr val="0000FF"/>
                          </a:solidFill>
                          <a:uFill>
                            <a:solidFill>
                              <a:srgbClr val="0000FF"/>
                            </a:solidFill>
                          </a:uFill>
                          <a:latin typeface="Calibri"/>
                          <a:cs typeface="Calibri"/>
                          <a:hlinkClick r:id="rId11"/>
                        </a:rPr>
                        <a:t>info@alsagercommunitysupport.org.uk</a:t>
                      </a:r>
                      <a:endParaRPr sz="1100" dirty="0">
                        <a:latin typeface="Calibri"/>
                        <a:cs typeface="Calibri"/>
                      </a:endParaRPr>
                    </a:p>
                  </a:txBody>
                  <a:tcPr marL="0" marR="0" marT="508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a:lnSpc>
                          <a:spcPct val="100000"/>
                        </a:lnSpc>
                      </a:pPr>
                      <a:endParaRPr sz="1100">
                        <a:latin typeface="Times New Roman"/>
                        <a:cs typeface="Times New Roman"/>
                      </a:endParaRPr>
                    </a:p>
                  </a:txBody>
                  <a:tcPr marL="0" marR="0" marT="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extLst>
                  <a:ext uri="{0D108BD9-81ED-4DB2-BD59-A6C34878D82A}">
                    <a16:rowId xmlns:a16="http://schemas.microsoft.com/office/drawing/2014/main" val="10000"/>
                  </a:ext>
                </a:extLst>
              </a:tr>
              <a:tr h="894588">
                <a:tc>
                  <a:txBody>
                    <a:bodyPr/>
                    <a:lstStyle/>
                    <a:p>
                      <a:pPr marL="68580">
                        <a:lnSpc>
                          <a:spcPct val="100000"/>
                        </a:lnSpc>
                        <a:spcBef>
                          <a:spcPts val="50"/>
                        </a:spcBef>
                      </a:pPr>
                      <a:r>
                        <a:rPr sz="1100" spc="-5" dirty="0">
                          <a:latin typeface="Calibri"/>
                          <a:cs typeface="Calibri"/>
                        </a:rPr>
                        <a:t>Crewe</a:t>
                      </a:r>
                      <a:endParaRPr sz="110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a:lnSpc>
                          <a:spcPct val="100000"/>
                        </a:lnSpc>
                        <a:spcBef>
                          <a:spcPts val="50"/>
                        </a:spcBef>
                      </a:pPr>
                      <a:r>
                        <a:rPr sz="1100" b="1" spc="-5" dirty="0">
                          <a:latin typeface="Calibri"/>
                          <a:cs typeface="Calibri"/>
                        </a:rPr>
                        <a:t>Community Development</a:t>
                      </a:r>
                      <a:r>
                        <a:rPr sz="1100" b="1" spc="-10" dirty="0">
                          <a:latin typeface="Calibri"/>
                          <a:cs typeface="Calibri"/>
                        </a:rPr>
                        <a:t> </a:t>
                      </a:r>
                      <a:r>
                        <a:rPr sz="1100" b="1" spc="-5" dirty="0">
                          <a:latin typeface="Calibri"/>
                          <a:cs typeface="Calibri"/>
                        </a:rPr>
                        <a:t>Officer</a:t>
                      </a:r>
                      <a:endParaRPr sz="1100" dirty="0">
                        <a:latin typeface="Calibri"/>
                        <a:cs typeface="Calibri"/>
                      </a:endParaRPr>
                    </a:p>
                    <a:p>
                      <a:pPr marL="67945" marR="4334510">
                        <a:lnSpc>
                          <a:spcPts val="1400"/>
                        </a:lnSpc>
                        <a:spcBef>
                          <a:spcPts val="50"/>
                        </a:spcBef>
                      </a:pPr>
                      <a:r>
                        <a:rPr sz="1100" dirty="0">
                          <a:latin typeface="Calibri"/>
                          <a:cs typeface="Calibri"/>
                        </a:rPr>
                        <a:t>Mark </a:t>
                      </a:r>
                      <a:r>
                        <a:rPr sz="1100" spc="-5" dirty="0">
                          <a:latin typeface="Calibri"/>
                          <a:cs typeface="Calibri"/>
                        </a:rPr>
                        <a:t>Gleave  07950</a:t>
                      </a:r>
                      <a:r>
                        <a:rPr sz="1100" spc="-65" dirty="0">
                          <a:latin typeface="Calibri"/>
                          <a:cs typeface="Calibri"/>
                        </a:rPr>
                        <a:t> </a:t>
                      </a:r>
                      <a:r>
                        <a:rPr sz="1100" spc="-5" dirty="0">
                          <a:latin typeface="Calibri"/>
                          <a:cs typeface="Calibri"/>
                        </a:rPr>
                        <a:t>798512</a:t>
                      </a:r>
                      <a:endParaRPr sz="1100" dirty="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marR="1453515">
                        <a:lnSpc>
                          <a:spcPts val="1390"/>
                        </a:lnSpc>
                        <a:spcBef>
                          <a:spcPts val="40"/>
                        </a:spcBef>
                      </a:pPr>
                      <a:r>
                        <a:rPr sz="1100" dirty="0">
                          <a:latin typeface="Calibri"/>
                          <a:cs typeface="Calibri"/>
                        </a:rPr>
                        <a:t>Mark </a:t>
                      </a:r>
                      <a:r>
                        <a:rPr sz="1100" spc="-5" dirty="0">
                          <a:latin typeface="Calibri"/>
                          <a:cs typeface="Calibri"/>
                        </a:rPr>
                        <a:t>Gleave  07950</a:t>
                      </a:r>
                      <a:r>
                        <a:rPr sz="1100" spc="-75" dirty="0">
                          <a:latin typeface="Calibri"/>
                          <a:cs typeface="Calibri"/>
                        </a:rPr>
                        <a:t> </a:t>
                      </a:r>
                      <a:r>
                        <a:rPr sz="1100" spc="-5" dirty="0">
                          <a:latin typeface="Calibri"/>
                          <a:cs typeface="Calibri"/>
                        </a:rPr>
                        <a:t>798512</a:t>
                      </a:r>
                      <a:endParaRPr sz="1100" dirty="0">
                        <a:latin typeface="Calibri"/>
                        <a:cs typeface="Calibri"/>
                      </a:endParaRPr>
                    </a:p>
                    <a:p>
                      <a:pPr marL="67945" marR="1453515">
                        <a:lnSpc>
                          <a:spcPts val="1400"/>
                        </a:lnSpc>
                        <a:spcBef>
                          <a:spcPts val="5"/>
                        </a:spcBef>
                      </a:pPr>
                      <a:r>
                        <a:rPr sz="1100" dirty="0">
                          <a:latin typeface="Calibri"/>
                          <a:cs typeface="Calibri"/>
                        </a:rPr>
                        <a:t>Joe </a:t>
                      </a:r>
                      <a:r>
                        <a:rPr sz="1100" spc="-5" dirty="0">
                          <a:latin typeface="Calibri"/>
                          <a:cs typeface="Calibri"/>
                        </a:rPr>
                        <a:t>Cosby  07557</a:t>
                      </a:r>
                      <a:r>
                        <a:rPr sz="1100" spc="-75" dirty="0">
                          <a:latin typeface="Calibri"/>
                          <a:cs typeface="Calibri"/>
                        </a:rPr>
                        <a:t> </a:t>
                      </a:r>
                      <a:r>
                        <a:rPr sz="1100" spc="-5" dirty="0">
                          <a:latin typeface="Calibri"/>
                          <a:cs typeface="Calibri"/>
                        </a:rPr>
                        <a:t>679456</a:t>
                      </a:r>
                      <a:endParaRPr sz="1100" dirty="0">
                        <a:latin typeface="Calibri"/>
                        <a:cs typeface="Calibri"/>
                      </a:endParaRPr>
                    </a:p>
                  </a:txBody>
                  <a:tcPr marL="0" marR="0" marT="508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extLst>
                  <a:ext uri="{0D108BD9-81ED-4DB2-BD59-A6C34878D82A}">
                    <a16:rowId xmlns:a16="http://schemas.microsoft.com/office/drawing/2014/main" val="10001"/>
                  </a:ext>
                </a:extLst>
              </a:tr>
              <a:tr h="718057">
                <a:tc>
                  <a:txBody>
                    <a:bodyPr/>
                    <a:lstStyle/>
                    <a:p>
                      <a:pPr marL="68580">
                        <a:lnSpc>
                          <a:spcPct val="100000"/>
                        </a:lnSpc>
                        <a:spcBef>
                          <a:spcPts val="50"/>
                        </a:spcBef>
                      </a:pPr>
                      <a:r>
                        <a:rPr sz="1100" dirty="0">
                          <a:latin typeface="Calibri"/>
                          <a:cs typeface="Calibri"/>
                        </a:rPr>
                        <a:t>Nantwich &amp;</a:t>
                      </a:r>
                      <a:r>
                        <a:rPr sz="1100" spc="-25" dirty="0">
                          <a:latin typeface="Calibri"/>
                          <a:cs typeface="Calibri"/>
                        </a:rPr>
                        <a:t> </a:t>
                      </a:r>
                      <a:r>
                        <a:rPr sz="1100" dirty="0">
                          <a:latin typeface="Calibri"/>
                          <a:cs typeface="Calibri"/>
                        </a:rPr>
                        <a:t>Rural</a:t>
                      </a:r>
                      <a:endParaRPr sz="110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a:lnSpc>
                          <a:spcPct val="100000"/>
                        </a:lnSpc>
                        <a:spcBef>
                          <a:spcPts val="50"/>
                        </a:spcBef>
                      </a:pPr>
                      <a:r>
                        <a:rPr sz="1100" b="1" spc="-5" dirty="0">
                          <a:latin typeface="Calibri"/>
                          <a:cs typeface="Calibri"/>
                        </a:rPr>
                        <a:t>Community Development</a:t>
                      </a:r>
                      <a:r>
                        <a:rPr sz="1100" b="1" spc="-10" dirty="0">
                          <a:latin typeface="Calibri"/>
                          <a:cs typeface="Calibri"/>
                        </a:rPr>
                        <a:t> </a:t>
                      </a:r>
                      <a:r>
                        <a:rPr sz="1100" b="1" spc="-5" dirty="0">
                          <a:latin typeface="Calibri"/>
                          <a:cs typeface="Calibri"/>
                        </a:rPr>
                        <a:t>Officer</a:t>
                      </a:r>
                      <a:endParaRPr sz="1100">
                        <a:latin typeface="Calibri"/>
                        <a:cs typeface="Calibri"/>
                      </a:endParaRPr>
                    </a:p>
                    <a:p>
                      <a:pPr marL="67945" marR="4334510">
                        <a:lnSpc>
                          <a:spcPct val="105600"/>
                        </a:lnSpc>
                        <a:spcBef>
                          <a:spcPts val="10"/>
                        </a:spcBef>
                      </a:pPr>
                      <a:r>
                        <a:rPr sz="1100" dirty="0">
                          <a:latin typeface="Calibri"/>
                          <a:cs typeface="Calibri"/>
                        </a:rPr>
                        <a:t>Deb Lindop  </a:t>
                      </a:r>
                      <a:r>
                        <a:rPr sz="1100" spc="-5" dirty="0">
                          <a:latin typeface="Calibri"/>
                          <a:cs typeface="Calibri"/>
                        </a:rPr>
                        <a:t>07736</a:t>
                      </a:r>
                      <a:r>
                        <a:rPr sz="1100" spc="-65" dirty="0">
                          <a:latin typeface="Calibri"/>
                          <a:cs typeface="Calibri"/>
                        </a:rPr>
                        <a:t> </a:t>
                      </a:r>
                      <a:r>
                        <a:rPr sz="1100" spc="-5" dirty="0">
                          <a:latin typeface="Calibri"/>
                          <a:cs typeface="Calibri"/>
                        </a:rPr>
                        <a:t>694443</a:t>
                      </a:r>
                      <a:endParaRPr sz="1100">
                        <a:latin typeface="Calibri"/>
                        <a:cs typeface="Calibri"/>
                      </a:endParaRPr>
                    </a:p>
                  </a:txBody>
                  <a:tcPr marL="0" marR="0" marT="635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tc>
                  <a:txBody>
                    <a:bodyPr/>
                    <a:lstStyle/>
                    <a:p>
                      <a:pPr marL="67945" marR="1453515">
                        <a:lnSpc>
                          <a:spcPts val="1400"/>
                        </a:lnSpc>
                        <a:spcBef>
                          <a:spcPts val="30"/>
                        </a:spcBef>
                      </a:pPr>
                      <a:r>
                        <a:rPr sz="1100" dirty="0">
                          <a:latin typeface="Calibri"/>
                          <a:cs typeface="Calibri"/>
                        </a:rPr>
                        <a:t>Deb Lindop  </a:t>
                      </a:r>
                      <a:r>
                        <a:rPr sz="1100" spc="-5" dirty="0">
                          <a:latin typeface="Calibri"/>
                          <a:cs typeface="Calibri"/>
                        </a:rPr>
                        <a:t>07736</a:t>
                      </a:r>
                      <a:r>
                        <a:rPr sz="1100" spc="-60" dirty="0">
                          <a:latin typeface="Calibri"/>
                          <a:cs typeface="Calibri"/>
                        </a:rPr>
                        <a:t> </a:t>
                      </a:r>
                      <a:r>
                        <a:rPr sz="1100" spc="-5" dirty="0">
                          <a:latin typeface="Calibri"/>
                          <a:cs typeface="Calibri"/>
                        </a:rPr>
                        <a:t>694443</a:t>
                      </a:r>
                      <a:endParaRPr sz="1100" dirty="0">
                        <a:latin typeface="Calibri"/>
                        <a:cs typeface="Calibri"/>
                      </a:endParaRPr>
                    </a:p>
                  </a:txBody>
                  <a:tcPr marL="0" marR="0" marT="3810" marB="0">
                    <a:lnL w="6350">
                      <a:solidFill>
                        <a:srgbClr val="297083"/>
                      </a:solidFill>
                      <a:prstDash val="solid"/>
                    </a:lnL>
                    <a:lnR w="6350">
                      <a:solidFill>
                        <a:srgbClr val="297083"/>
                      </a:solidFill>
                      <a:prstDash val="solid"/>
                    </a:lnR>
                    <a:lnT w="6350">
                      <a:solidFill>
                        <a:srgbClr val="297083"/>
                      </a:solidFill>
                      <a:prstDash val="solid"/>
                    </a:lnT>
                    <a:lnB w="6350">
                      <a:solidFill>
                        <a:srgbClr val="297083"/>
                      </a:solidFill>
                      <a:prstDash val="solid"/>
                    </a:lnB>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32026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way Day Presentation March 20" id="{FA5B517C-3D17-4C90-B8FF-4BB545C3F4B1}" vid="{F3925336-9F1C-40B5-8383-D6A4AF675E7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7C6C21A1DBB594BA3CA9BB49440062C" ma:contentTypeVersion="11" ma:contentTypeDescription="Create a new document." ma:contentTypeScope="" ma:versionID="cfdf3a005aba0359d3eab807bf26e304">
  <xsd:schema xmlns:xsd="http://www.w3.org/2001/XMLSchema" xmlns:xs="http://www.w3.org/2001/XMLSchema" xmlns:p="http://schemas.microsoft.com/office/2006/metadata/properties" xmlns:ns2="27280960-934b-436e-ae8f-f4ec5cd35437" xmlns:ns3="b6527a25-71f4-4cee-8acb-a9d82fefdf46" targetNamespace="http://schemas.microsoft.com/office/2006/metadata/properties" ma:root="true" ma:fieldsID="43d557881ad0715578e350f85d0f1fcc" ns2:_="" ns3:_="">
    <xsd:import namespace="27280960-934b-436e-ae8f-f4ec5cd35437"/>
    <xsd:import namespace="b6527a25-71f4-4cee-8acb-a9d82fefdf46"/>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AutoKeyPoints" minOccurs="0"/>
                <xsd:element ref="ns2:MediaServiceKeyPoints" minOccurs="0"/>
                <xsd:element ref="ns2:MediaServiceGenerationTime" minOccurs="0"/>
                <xsd:element ref="ns2:MediaServiceEventHashCode" minOccurs="0"/>
                <xsd:element ref="ns3:SharedWithUsers" minOccurs="0"/>
                <xsd:element ref="ns3:SharedWithDetail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280960-934b-436e-ae8f-f4ec5cd3543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6527a25-71f4-4cee-8acb-a9d82fefdf46"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B64F96-A9CE-4AF3-BFCC-0BADB99FBE9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280960-934b-436e-ae8f-f4ec5cd35437"/>
    <ds:schemaRef ds:uri="b6527a25-71f4-4cee-8acb-a9d82fefdf4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10B310-11CF-4A4D-8DF7-8BF8E15E4719}">
  <ds:schemaRefs>
    <ds:schemaRef ds:uri="http://schemas.microsoft.com/sharepoint/v3/contenttype/forms"/>
  </ds:schemaRefs>
</ds:datastoreItem>
</file>

<file path=customXml/itemProps3.xml><?xml version="1.0" encoding="utf-8"?>
<ds:datastoreItem xmlns:ds="http://schemas.openxmlformats.org/officeDocument/2006/customXml" ds:itemID="{BF82F4BE-DC2D-4DC1-A6E9-DE999274FE59}">
  <ds:schemaRefs>
    <ds:schemaRef ds:uri="http://purl.org/dc/terms/"/>
    <ds:schemaRef ds:uri="http://schemas.microsoft.com/office/2006/documentManagement/types"/>
    <ds:schemaRef ds:uri="http://purl.org/dc/dcmitype/"/>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b6527a25-71f4-4cee-8acb-a9d82fefdf46"/>
    <ds:schemaRef ds:uri="27280960-934b-436e-ae8f-f4ec5cd35437"/>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2335</TotalTime>
  <Words>2638</Words>
  <Application>Microsoft Office PowerPoint</Application>
  <PresentationFormat>Widescreen</PresentationFormat>
  <Paragraphs>251</Paragraphs>
  <Slides>15</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15</vt:i4>
      </vt:variant>
    </vt:vector>
  </HeadingPairs>
  <TitlesOfParts>
    <vt:vector size="23" baseType="lpstr">
      <vt:lpstr>Arial</vt:lpstr>
      <vt:lpstr>Calibri</vt:lpstr>
      <vt:lpstr>Calibri Light</vt:lpstr>
      <vt:lpstr>Open Sans Light</vt:lpstr>
      <vt:lpstr>Open Sans SemiBold</vt:lpstr>
      <vt:lpstr>Roboto Light</vt:lpstr>
      <vt:lpstr>Times New Roman</vt:lpstr>
      <vt:lpstr>Office Theme</vt:lpstr>
      <vt:lpstr>Thursday Thoughts</vt:lpstr>
      <vt:lpstr>Welcome – Overview of the Session</vt:lpstr>
      <vt:lpstr>HR Overview</vt:lpstr>
      <vt:lpstr>Support with Payments and DBS Checks</vt:lpstr>
      <vt:lpstr>Nationally – Financial Support</vt:lpstr>
      <vt:lpstr>The National Lottery Community Fund</vt:lpstr>
      <vt:lpstr>The National Lottery Community Fund</vt:lpstr>
      <vt:lpstr>Locally</vt:lpstr>
      <vt:lpstr>Virtual Volunteer Networks</vt:lpstr>
      <vt:lpstr>Virtual Volunteer Networks</vt:lpstr>
      <vt:lpstr>Locally</vt:lpstr>
      <vt:lpstr>PowerPoint Presentation</vt:lpstr>
      <vt:lpstr>Locally</vt:lpstr>
      <vt:lpstr>Group Discussion</vt:lpstr>
      <vt:lpstr>Locally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Whitney</dc:creator>
  <cp:lastModifiedBy>Caroline Whitney</cp:lastModifiedBy>
  <cp:revision>72</cp:revision>
  <dcterms:created xsi:type="dcterms:W3CDTF">2020-03-02T15:53:44Z</dcterms:created>
  <dcterms:modified xsi:type="dcterms:W3CDTF">2020-04-23T15:27:45Z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0x01010067C6C21A1DBB594BA3CA9BB49440062C</vt:lpwstr>
  </property>
</Properties>
</file>